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03_BE817652.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1C_A2052321.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omments/modernComment_11F_4B9B573F.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89" r:id="rId2"/>
    <p:sldMasterId id="2147483696" r:id="rId3"/>
  </p:sldMasterIdLst>
  <p:notesMasterIdLst>
    <p:notesMasterId r:id="rId33"/>
  </p:notesMasterIdLst>
  <p:handoutMasterIdLst>
    <p:handoutMasterId r:id="rId34"/>
  </p:handoutMasterIdLst>
  <p:sldIdLst>
    <p:sldId id="258" r:id="rId4"/>
    <p:sldId id="259" r:id="rId5"/>
    <p:sldId id="283" r:id="rId6"/>
    <p:sldId id="284" r:id="rId7"/>
    <p:sldId id="260" r:id="rId8"/>
    <p:sldId id="261" r:id="rId9"/>
    <p:sldId id="263" r:id="rId10"/>
    <p:sldId id="264" r:id="rId11"/>
    <p:sldId id="265" r:id="rId12"/>
    <p:sldId id="266" r:id="rId13"/>
    <p:sldId id="267" r:id="rId14"/>
    <p:sldId id="262" r:id="rId15"/>
    <p:sldId id="270" r:id="rId16"/>
    <p:sldId id="271" r:id="rId17"/>
    <p:sldId id="273" r:id="rId18"/>
    <p:sldId id="272" r:id="rId19"/>
    <p:sldId id="282" r:id="rId20"/>
    <p:sldId id="274" r:id="rId21"/>
    <p:sldId id="277" r:id="rId22"/>
    <p:sldId id="278" r:id="rId23"/>
    <p:sldId id="285" r:id="rId24"/>
    <p:sldId id="279" r:id="rId25"/>
    <p:sldId id="288" r:id="rId26"/>
    <p:sldId id="289" r:id="rId27"/>
    <p:sldId id="290" r:id="rId28"/>
    <p:sldId id="287" r:id="rId29"/>
    <p:sldId id="268" r:id="rId30"/>
    <p:sldId id="269" r:id="rId31"/>
    <p:sldId id="291"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0ACB362-39DA-3846-BDC1-5E319990AECE}">
          <p14:sldIdLst>
            <p14:sldId id="258"/>
            <p14:sldId id="259"/>
            <p14:sldId id="283"/>
            <p14:sldId id="284"/>
            <p14:sldId id="260"/>
            <p14:sldId id="261"/>
            <p14:sldId id="263"/>
            <p14:sldId id="264"/>
            <p14:sldId id="265"/>
            <p14:sldId id="266"/>
            <p14:sldId id="267"/>
            <p14:sldId id="262"/>
            <p14:sldId id="270"/>
            <p14:sldId id="271"/>
            <p14:sldId id="273"/>
            <p14:sldId id="272"/>
            <p14:sldId id="282"/>
            <p14:sldId id="274"/>
            <p14:sldId id="277"/>
            <p14:sldId id="278"/>
            <p14:sldId id="285"/>
            <p14:sldId id="279"/>
            <p14:sldId id="288"/>
            <p14:sldId id="289"/>
            <p14:sldId id="290"/>
            <p14:sldId id="287"/>
            <p14:sldId id="268"/>
            <p14:sldId id="269"/>
            <p14:sldId id="291"/>
          </p14:sldIdLst>
        </p14:section>
      </p14:sectionLst>
    </p:ext>
    <p:ext uri="{EFAFB233-063F-42B5-8137-9DF3F51BA10A}">
      <p15:sldGuideLst xmlns:p15="http://schemas.microsoft.com/office/powerpoint/2012/main">
        <p15:guide id="1" orient="horz" pos="2160" userDrawn="1">
          <p15:clr>
            <a:srgbClr val="A4A3A4"/>
          </p15:clr>
        </p15:guide>
        <p15:guide id="2" pos="499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29F045B-45B0-9F87-A927-C8D26A05BB80}" name="Josh Stevenson" initials="JS" userId="S::jqs21@byu.edu::843656a1-284d-476c-a6ba-275d83a5713a" providerId="AD"/>
  <p188:author id="{F15266F4-AEF4-2431-5940-2C3A13A8BC6D}" name="Joey Stanley" initials="" userId="S::joeystan@byu.edu::dcbf3a4a-dde0-4363-bbc0-846984a170b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76092"/>
    <a:srgbClr val="DBEEF0"/>
    <a:srgbClr val="F5F5F5"/>
    <a:srgbClr val="FFFFFF"/>
    <a:srgbClr val="00441B"/>
    <a:srgbClr val="042D6B"/>
    <a:srgbClr val="B2D8D8"/>
    <a:srgbClr val="004C4C"/>
    <a:srgbClr val="626A5F"/>
    <a:srgbClr val="D0DEC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08"/>
    <p:restoredTop sz="75738" autoAdjust="0"/>
  </p:normalViewPr>
  <p:slideViewPr>
    <p:cSldViewPr snapToGrid="0" snapToObjects="1">
      <p:cViewPr varScale="1">
        <p:scale>
          <a:sx n="97" d="100"/>
          <a:sy n="97" d="100"/>
        </p:scale>
        <p:origin x="872" y="192"/>
      </p:cViewPr>
      <p:guideLst>
        <p:guide orient="horz" pos="2160"/>
        <p:guide pos="499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microsoft.com/office/2018/10/relationships/authors" Target="authors.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comments/modernComment_103_BE817652.xml><?xml version="1.0" encoding="utf-8"?>
<p188:cmLst xmlns:a="http://schemas.openxmlformats.org/drawingml/2006/main" xmlns:r="http://schemas.openxmlformats.org/officeDocument/2006/relationships" xmlns:p188="http://schemas.microsoft.com/office/powerpoint/2018/8/main">
  <p188:cm id="{53D38371-8F15-204B-B6D2-6AF61DFDB83C}" authorId="{E29F045B-45B0-9F87-A927-C8D26A05BB80}" created="2023-12-21T16:05:55.861">
    <pc:sldMkLst xmlns:pc="http://schemas.microsoft.com/office/powerpoint/2013/main/command">
      <pc:docMk/>
      <pc:sldMk cId="3196155474" sldId="259"/>
    </pc:sldMkLst>
    <p188:txBody>
      <a:bodyPr/>
      <a:lstStyle/>
      <a:p>
        <a:r>
          <a:rPr lang="en-US"/>
          <a:t>Maybe you could even say or note that missions are considered an important “coming-of-age” experience or rite of passage. Perhaps “core” encompasses all of those things though.
Also the last sentence (“I suspect that these years of anticipation . . .”) feels a bit awkward grammatically just because the word “mission” isn’t used in it. For example, you could perhaps say something like “I suspect that these years of anticipation for this service, missions’ prominence in our church culture, their strict rules, and their great personal significance all contribute to the emergence of a linguistic register.”</a:t>
        </a:r>
      </a:p>
    </p188:txBody>
  </p188:cm>
</p188:cmLst>
</file>

<file path=ppt/comments/modernComment_11C_A2052321.xml><?xml version="1.0" encoding="utf-8"?>
<p188:cmLst xmlns:a="http://schemas.openxmlformats.org/drawingml/2006/main" xmlns:r="http://schemas.openxmlformats.org/officeDocument/2006/relationships" xmlns:p188="http://schemas.microsoft.com/office/powerpoint/2018/8/main">
  <p188:cm id="{B80CC4CD-6D77-3740-8685-E96B3923F0ED}" authorId="{E29F045B-45B0-9F87-A927-C8D26A05BB80}" created="2023-12-21T16:28:57.876">
    <ac:txMkLst xmlns:ac="http://schemas.microsoft.com/office/drawing/2013/main/command">
      <pc:docMk xmlns:pc="http://schemas.microsoft.com/office/powerpoint/2013/main/command"/>
      <pc:sldMk xmlns:pc="http://schemas.microsoft.com/office/powerpoint/2013/main/command" cId="2718245665" sldId="284"/>
      <ac:spMk id="5" creationId="{AB277241-4B8B-BD6F-A9D4-C1F0BF5E9F59}"/>
      <ac:txMk cp="12" len="10">
        <ac:context len="118" hash="2123908733"/>
      </ac:txMk>
    </ac:txMkLst>
    <p188:pos x="5995988" y="156529"/>
    <p188:txBody>
      <a:bodyPr/>
      <a:lstStyle/>
      <a:p>
        <a:r>
          <a:rPr lang="en-US"/>
          <a:t>Minor copy-editing note, but do you want to capitalize/treat the term like this? In my paper, I styled it “missionary voice” and only set it in scare quotes in the first reference. Thereafter, I dropped them.</a:t>
        </a:r>
      </a:p>
    </p188:txBody>
  </p188:cm>
</p188:cmLst>
</file>

<file path=ppt/comments/modernComment_11F_4B9B573F.xml><?xml version="1.0" encoding="utf-8"?>
<p188:cmLst xmlns:a="http://schemas.openxmlformats.org/drawingml/2006/main" xmlns:r="http://schemas.openxmlformats.org/officeDocument/2006/relationships" xmlns:p188="http://schemas.microsoft.com/office/powerpoint/2018/8/main">
  <p188:cm id="{60DB104A-817E-1E45-BAA6-623DA0DFB7E2}" authorId="{E29F045B-45B0-9F87-A927-C8D26A05BB80}" created="2023-12-21T16:25:46.274">
    <ac:txMkLst xmlns:ac="http://schemas.microsoft.com/office/drawing/2013/main/command">
      <pc:docMk xmlns:pc="http://schemas.microsoft.com/office/powerpoint/2013/main/command"/>
      <pc:sldMk xmlns:pc="http://schemas.microsoft.com/office/powerpoint/2013/main/command" cId="1268471615" sldId="287"/>
      <ac:spMk id="2" creationId="{450EDBB0-051A-3D4D-847D-6F92C5BF1FFC}"/>
      <ac:txMk cp="4" len="10">
        <ac:context len="57" hash="3351379842"/>
      </ac:txMk>
    </ac:txMkLst>
    <p188:pos x="6250565" y="557667"/>
    <p188:replyLst>
      <p188:reply id="{D2E50BC3-8BF2-F64B-9B02-47FD4F948BEF}" authorId="{F15266F4-AEF4-2431-5940-2C3A13A8BC6D}" created="2023-12-27T23:04:50.635">
        <p188:txBody>
          <a:bodyPr/>
          <a:lstStyle/>
          <a:p>
            <a:r>
              <a:rPr lang="en-US"/>
              <a:t>Yes, I tend to use the title slide as the “thank you” slide at the end so that people see our names again. </a:t>
            </a:r>
          </a:p>
        </p188:txBody>
      </p188:reply>
      <p188:reply id="{36B113EF-C526-3448-8A8D-C7688E3950C5}" authorId="{E29F045B-45B0-9F87-A927-C8D26A05BB80}" created="2023-12-28T16:46:37.817">
        <p188:txBody>
          <a:bodyPr/>
          <a:lstStyle/>
          <a:p>
            <a:r>
              <a:rPr lang="en-US"/>
              <a:t>Oh right that makes sense!</a:t>
            </a:r>
          </a:p>
        </p188:txBody>
      </p188:reply>
    </p188:replyLst>
    <p188:txBody>
      <a:bodyPr/>
      <a:lstStyle/>
      <a:p>
        <a:r>
          <a:rPr lang="en-US"/>
          <a:t>Did you mean to repeat this slide?</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0B584BB-F3EB-D549-BBCC-E1C5C2272E19}" type="datetimeFigureOut">
              <a:rPr lang="en-US" smtClean="0"/>
              <a:t>1/3/24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BEC18D5-BEE4-AF43-B048-4D3109A4634E}" type="slidenum">
              <a:rPr lang="en-US" smtClean="0"/>
              <a:t>‹#›</a:t>
            </a:fld>
            <a:endParaRPr lang="en-US"/>
          </a:p>
        </p:txBody>
      </p:sp>
    </p:spTree>
    <p:extLst>
      <p:ext uri="{BB962C8B-B14F-4D97-AF65-F5344CB8AC3E}">
        <p14:creationId xmlns:p14="http://schemas.microsoft.com/office/powerpoint/2010/main" val="5485411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4B2FA0-8B87-E54A-9A72-E4778A953777}" type="datetimeFigureOut">
              <a:rPr lang="en-US" smtClean="0"/>
              <a:t>1/3/24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2933FC-8204-E243-89A9-101EB8CCEF40}" type="slidenum">
              <a:rPr lang="en-US" smtClean="0"/>
              <a:t>‹#›</a:t>
            </a:fld>
            <a:endParaRPr lang="en-US"/>
          </a:p>
        </p:txBody>
      </p:sp>
    </p:spTree>
    <p:extLst>
      <p:ext uri="{BB962C8B-B14F-4D97-AF65-F5344CB8AC3E}">
        <p14:creationId xmlns:p14="http://schemas.microsoft.com/office/powerpoint/2010/main" val="143851011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Today I’m presenting on behalf of my student, Josh Stevenson, who wasn’t able to make it here today. This study is largely Josh’s work from his undergraduate honors thesis and I’m excited to tell you about it today.</a:t>
            </a:r>
          </a:p>
        </p:txBody>
      </p:sp>
      <p:sp>
        <p:nvSpPr>
          <p:cNvPr id="4" name="Slide Number Placeholder 3"/>
          <p:cNvSpPr>
            <a:spLocks noGrp="1"/>
          </p:cNvSpPr>
          <p:nvPr>
            <p:ph type="sldNum" sz="quarter" idx="5"/>
          </p:nvPr>
        </p:nvSpPr>
        <p:spPr/>
        <p:txBody>
          <a:bodyPr/>
          <a:lstStyle/>
          <a:p>
            <a:fld id="{E12933FC-8204-E243-89A9-101EB8CCEF40}" type="slidenum">
              <a:rPr lang="en-US" smtClean="0"/>
              <a:t>1</a:t>
            </a:fld>
            <a:endParaRPr lang="en-US"/>
          </a:p>
        </p:txBody>
      </p:sp>
    </p:spTree>
    <p:extLst>
      <p:ext uri="{BB962C8B-B14F-4D97-AF65-F5344CB8AC3E}">
        <p14:creationId xmlns:p14="http://schemas.microsoft.com/office/powerpoint/2010/main" val="1936138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have lots of opinions on why Missionary Voice sounds that way. Part it may be stemmed in memorization and rote repetition, given missionaries’ relatively limited repertoire of lessons, which leads to retelling the same anecdotes. 20 years ago, missionary lessons were actually word-for-word memorized, and it might have originated then.</a:t>
            </a:r>
          </a:p>
          <a:p>
            <a:endParaRPr lang="en-US" dirty="0"/>
          </a:p>
          <a:p>
            <a:r>
              <a:rPr lang="en-US" dirty="0"/>
              <a:t>[*] Other people said that Missionary Voice exists but it's no different than other style-shifted registers, like what is used by salespeople, teachers, customer service workers, or when public speaking.</a:t>
            </a:r>
          </a:p>
          <a:p>
            <a:endParaRPr lang="en-US" dirty="0"/>
          </a:p>
          <a:p>
            <a:r>
              <a:rPr lang="en-US" dirty="0"/>
              <a:t>[*] Finally, others speculated on where it came from. Some said it was from imitating global church leaders while others suggest it’s passed down in micro-generations from older trainers and leaders to newer missionaries. Others said that it’s just what they expect of idealized Latter-day Saints and representatives of the church. One person said that "It's what spiritual discussions are supposed to sound like," which I think is approaching the topic of indexicality. Basically, it's expected that missionaries sound that way because that's just what you do in those situations. </a:t>
            </a:r>
          </a:p>
          <a:p>
            <a:endParaRPr lang="en-US" dirty="0"/>
          </a:p>
          <a:p>
            <a:r>
              <a:rPr lang="en-US" dirty="0"/>
              <a:t>So overall, there’s a general awareness of Missionary Voice, and most people have a clear idea of what it indexes.</a:t>
            </a:r>
          </a:p>
          <a:p>
            <a:endParaRPr lang="en-US" dirty="0"/>
          </a:p>
          <a:p>
            <a:endParaRPr lang="en-US" dirty="0"/>
          </a:p>
        </p:txBody>
      </p:sp>
      <p:sp>
        <p:nvSpPr>
          <p:cNvPr id="4" name="Slide Number Placeholder 3"/>
          <p:cNvSpPr>
            <a:spLocks noGrp="1"/>
          </p:cNvSpPr>
          <p:nvPr>
            <p:ph type="sldNum" sz="quarter" idx="5"/>
          </p:nvPr>
        </p:nvSpPr>
        <p:spPr/>
        <p:txBody>
          <a:bodyPr/>
          <a:lstStyle/>
          <a:p>
            <a:fld id="{E12933FC-8204-E243-89A9-101EB8CCEF40}" type="slidenum">
              <a:rPr lang="en-US" smtClean="0"/>
              <a:t>11</a:t>
            </a:fld>
            <a:endParaRPr lang="en-US"/>
          </a:p>
        </p:txBody>
      </p:sp>
    </p:spTree>
    <p:extLst>
      <p:ext uri="{BB962C8B-B14F-4D97-AF65-F5344CB8AC3E}">
        <p14:creationId xmlns:p14="http://schemas.microsoft.com/office/powerpoint/2010/main" val="1355597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second study, we explore missionary voice explicitly by running an experiment and having people respond to what they hear.</a:t>
            </a:r>
          </a:p>
        </p:txBody>
      </p:sp>
      <p:sp>
        <p:nvSpPr>
          <p:cNvPr id="4" name="Slide Number Placeholder 3"/>
          <p:cNvSpPr>
            <a:spLocks noGrp="1"/>
          </p:cNvSpPr>
          <p:nvPr>
            <p:ph type="sldNum" sz="quarter" idx="5"/>
          </p:nvPr>
        </p:nvSpPr>
        <p:spPr/>
        <p:txBody>
          <a:bodyPr/>
          <a:lstStyle/>
          <a:p>
            <a:fld id="{E12933FC-8204-E243-89A9-101EB8CCEF40}" type="slidenum">
              <a:rPr lang="en-US" smtClean="0"/>
              <a:t>12</a:t>
            </a:fld>
            <a:endParaRPr lang="en-US"/>
          </a:p>
        </p:txBody>
      </p:sp>
    </p:spTree>
    <p:extLst>
      <p:ext uri="{BB962C8B-B14F-4D97-AF65-F5344CB8AC3E}">
        <p14:creationId xmlns:p14="http://schemas.microsoft.com/office/powerpoint/2010/main" val="981871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study, we wanted to play audio clips for people to evaluate. But we faced some challenges in doing so. It’s hard to elicit, the Missionary Training Center doesn’t allow visitors, and church policy doesn’t like research being done on missionaries. So, we got audio from church-produced videos found on their public-facing website, YouTube, and publicly available missionary instructional videos. Since we don’t really know the acoustic correlates of missionary voice yet, we selected the ones that we felt were the most exemplary. </a:t>
            </a:r>
          </a:p>
          <a:p>
            <a:endParaRPr lang="en-US" dirty="0"/>
          </a:p>
          <a:p>
            <a:r>
              <a:rPr lang="en-US" dirty="0"/>
              <a:t>[*] As a control group, we wanted to find recordings of people that were similar to the missionaries. So, we sought college-aged, White, Christians from the Western US. We ended up getting audio from videos featuring students from Brigham Young University (since it’s owned by the Church of Jesus Christ of Latter-day Saints) and another Christian university in the Mountain West. </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 One reason why it was so hard to find recordings was because they had to contain content that either a college student or a missionary could reasonably say. So, it couldn’t be too religious or too worldly, which was a challenge. But for each clip we took a five-second portion to put into the survey.</a:t>
            </a:r>
          </a:p>
          <a:p>
            <a:endParaRPr lang="en-US" dirty="0"/>
          </a:p>
          <a:p>
            <a:r>
              <a:rPr lang="en-US" dirty="0"/>
              <a:t>[*] Unfortunately, we have no background information on the speakers featured in the videos. However, they all spoke something close to General American English, or at least what you’d expect from White Americans this age from the Intermountain West. In the end, we ended up with 20 recordings, balanced by source and gender presentation.</a:t>
            </a:r>
          </a:p>
          <a:p>
            <a:endParaRPr lang="en-US" dirty="0"/>
          </a:p>
        </p:txBody>
      </p:sp>
      <p:sp>
        <p:nvSpPr>
          <p:cNvPr id="4" name="Slide Number Placeholder 3"/>
          <p:cNvSpPr>
            <a:spLocks noGrp="1"/>
          </p:cNvSpPr>
          <p:nvPr>
            <p:ph type="sldNum" sz="quarter" idx="5"/>
          </p:nvPr>
        </p:nvSpPr>
        <p:spPr/>
        <p:txBody>
          <a:bodyPr/>
          <a:lstStyle/>
          <a:p>
            <a:fld id="{E12933FC-8204-E243-89A9-101EB8CCEF40}" type="slidenum">
              <a:rPr lang="en-US" smtClean="0"/>
              <a:t>13</a:t>
            </a:fld>
            <a:endParaRPr lang="en-US"/>
          </a:p>
        </p:txBody>
      </p:sp>
    </p:spTree>
    <p:extLst>
      <p:ext uri="{BB962C8B-B14F-4D97-AF65-F5344CB8AC3E}">
        <p14:creationId xmlns:p14="http://schemas.microsoft.com/office/powerpoint/2010/main" val="11941707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incorporated this audio into a simple survey. It played each clip and asked participants whether they thought it came from a missionary. </a:t>
            </a:r>
            <a:r>
              <a:rPr lang="en-US" b="0" i="0" u="none" strike="noStrike" dirty="0">
                <a:solidFill>
                  <a:srgbClr val="374151"/>
                </a:solidFill>
                <a:effectLst/>
                <a:latin typeface="Söhne"/>
              </a:rPr>
              <a:t>All 20 clips were played in random order for each participant</a:t>
            </a:r>
            <a:r>
              <a:rPr lang="en-US" dirty="0"/>
              <a:t>. There were 10 missionaries in the survey, but participants were not told that. And at the end, we asked them to write down what cues they used to make their decision. </a:t>
            </a:r>
          </a:p>
          <a:p>
            <a:endParaRPr lang="en-US" dirty="0"/>
          </a:p>
          <a:p>
            <a:r>
              <a:rPr lang="en-US" dirty="0"/>
              <a:t>[*] We wanted to recruit participants who are most familiar with missionaries, so Latter-day Saints themselves. The best place to do that was to distribute the survey at Brigham </a:t>
            </a:r>
            <a:r>
              <a:rPr lang="en-US"/>
              <a:t>Young University and </a:t>
            </a:r>
            <a:r>
              <a:rPr lang="en-US" dirty="0"/>
              <a:t>on some Facebook groups for Latter-day Saint congregations. 95 people took the survey, and all but two were Latter-day Saints. We had 35 men, 59 women, and one non-binary person and the median age was 24. 77 were former missionaries themselves. </a:t>
            </a:r>
          </a:p>
        </p:txBody>
      </p:sp>
      <p:sp>
        <p:nvSpPr>
          <p:cNvPr id="4" name="Slide Number Placeholder 3"/>
          <p:cNvSpPr>
            <a:spLocks noGrp="1"/>
          </p:cNvSpPr>
          <p:nvPr>
            <p:ph type="sldNum" sz="quarter" idx="5"/>
          </p:nvPr>
        </p:nvSpPr>
        <p:spPr/>
        <p:txBody>
          <a:bodyPr/>
          <a:lstStyle/>
          <a:p>
            <a:fld id="{E12933FC-8204-E243-89A9-101EB8CCEF40}" type="slidenum">
              <a:rPr lang="en-US" smtClean="0"/>
              <a:t>14</a:t>
            </a:fld>
            <a:endParaRPr lang="en-US"/>
          </a:p>
        </p:txBody>
      </p:sp>
    </p:spTree>
    <p:extLst>
      <p:ext uri="{BB962C8B-B14F-4D97-AF65-F5344CB8AC3E}">
        <p14:creationId xmlns:p14="http://schemas.microsoft.com/office/powerpoint/2010/main" val="1956022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first wanted to see whether people could correctly guess which recordings were from missionaries. This plot shows the distribution of the number of correct answers people got. It looks an awful lot like a bell-curve centered around 10. A one-sample </a:t>
            </a:r>
            <a:r>
              <a:rPr lang="en-US" i="1" dirty="0"/>
              <a:t>t</a:t>
            </a:r>
            <a:r>
              <a:rPr lang="en-US" i="0" dirty="0"/>
              <a:t>-test based on a mean of 10 shows that, in the aggregate, these participants were no different than chance. Keep in mind if you were to flip 20 coins, you’d get a score close to 10. In other words, people performed terribly at this task!</a:t>
            </a:r>
          </a:p>
          <a:p>
            <a:endParaRPr lang="en-US" i="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Okay, so so far, it looks like people can’t pick out missionaries based on their voice alone. However, let’s delve into the recordings themselves to see if we can uncover some interesting patterns.</a:t>
            </a:r>
          </a:p>
          <a:p>
            <a:endParaRPr lang="en-US" dirty="0"/>
          </a:p>
        </p:txBody>
      </p:sp>
      <p:sp>
        <p:nvSpPr>
          <p:cNvPr id="4" name="Slide Number Placeholder 3"/>
          <p:cNvSpPr>
            <a:spLocks noGrp="1"/>
          </p:cNvSpPr>
          <p:nvPr>
            <p:ph type="sldNum" sz="quarter" idx="5"/>
          </p:nvPr>
        </p:nvSpPr>
        <p:spPr/>
        <p:txBody>
          <a:bodyPr/>
          <a:lstStyle/>
          <a:p>
            <a:fld id="{E12933FC-8204-E243-89A9-101EB8CCEF40}" type="slidenum">
              <a:rPr lang="en-US" smtClean="0"/>
              <a:t>15</a:t>
            </a:fld>
            <a:endParaRPr lang="en-US"/>
          </a:p>
        </p:txBody>
      </p:sp>
    </p:spTree>
    <p:extLst>
      <p:ext uri="{BB962C8B-B14F-4D97-AF65-F5344CB8AC3E}">
        <p14:creationId xmlns:p14="http://schemas.microsoft.com/office/powerpoint/2010/main" val="4086581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get the same results when looking at it from a different perspective. Here we see the distribution of guesses that someone is a missionary or not, based on whether they actually are. The fact that the two blue bars are taller than the red ones means that people guessed missionary a little more than not. But the fact that these two pairs of pairs are the same height as each other suggests that people didn’t mostly get missionaries wrong and the students right and vice-versa. No, instead, there was no association between whether someone was actually a missionary and whether they sounded like one. A chi-squared test supports this lack of association.</a:t>
            </a:r>
          </a:p>
          <a:p>
            <a:endParaRPr lang="en-US" dirty="0"/>
          </a:p>
        </p:txBody>
      </p:sp>
      <p:sp>
        <p:nvSpPr>
          <p:cNvPr id="4" name="Slide Number Placeholder 3"/>
          <p:cNvSpPr>
            <a:spLocks noGrp="1"/>
          </p:cNvSpPr>
          <p:nvPr>
            <p:ph type="sldNum" sz="quarter" idx="5"/>
          </p:nvPr>
        </p:nvSpPr>
        <p:spPr/>
        <p:txBody>
          <a:bodyPr/>
          <a:lstStyle/>
          <a:p>
            <a:fld id="{E12933FC-8204-E243-89A9-101EB8CCEF40}" type="slidenum">
              <a:rPr lang="en-US" smtClean="0"/>
              <a:t>16</a:t>
            </a:fld>
            <a:endParaRPr lang="en-US"/>
          </a:p>
        </p:txBody>
      </p:sp>
    </p:spTree>
    <p:extLst>
      <p:ext uri="{BB962C8B-B14F-4D97-AF65-F5344CB8AC3E}">
        <p14:creationId xmlns:p14="http://schemas.microsoft.com/office/powerpoint/2010/main" val="7144375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Here’s a plot of some idealized data, to get you ready for the plot of the real data on the next slide. This plot shows the results if people could accurately hear missionaries based on their voice. We see clear clustering with the missionaries at the top with long blue bars and students at the bottom with short gray bars. Again, this is idealized data though. </a:t>
            </a:r>
          </a:p>
        </p:txBody>
      </p:sp>
      <p:sp>
        <p:nvSpPr>
          <p:cNvPr id="4" name="Slide Number Placeholder 3"/>
          <p:cNvSpPr>
            <a:spLocks noGrp="1"/>
          </p:cNvSpPr>
          <p:nvPr>
            <p:ph type="sldNum" sz="quarter" idx="5"/>
          </p:nvPr>
        </p:nvSpPr>
        <p:spPr/>
        <p:txBody>
          <a:bodyPr/>
          <a:lstStyle/>
          <a:p>
            <a:fld id="{E12933FC-8204-E243-89A9-101EB8CCEF40}" type="slidenum">
              <a:rPr lang="en-US" smtClean="0"/>
              <a:t>17</a:t>
            </a:fld>
            <a:endParaRPr lang="en-US"/>
          </a:p>
        </p:txBody>
      </p:sp>
    </p:spTree>
    <p:extLst>
      <p:ext uri="{BB962C8B-B14F-4D97-AF65-F5344CB8AC3E}">
        <p14:creationId xmlns:p14="http://schemas.microsoft.com/office/powerpoint/2010/main" val="18638409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data is much less tidy than that. Here, I’ve put the female speakers on the left and the male speakers on the right with the actual missionaries highlighted in blue. Compared to the idealized data, we see quite a bit of mixing rather than clustering and rather than mostly very long or very short bars, we see bars of all lengths, meaning that participants didn’t come to a consensus about most voices.</a:t>
            </a:r>
          </a:p>
          <a:p>
            <a:endParaRPr lang="en-US" dirty="0"/>
          </a:p>
          <a:p>
            <a:r>
              <a:rPr lang="en-US" dirty="0"/>
              <a:t>However, there are some people who were overwhelmingly thought of as missionaries or not, so it’s worth exploring those extremes to see what it is that people heard.</a:t>
            </a:r>
          </a:p>
        </p:txBody>
      </p:sp>
      <p:sp>
        <p:nvSpPr>
          <p:cNvPr id="4" name="Slide Number Placeholder 3"/>
          <p:cNvSpPr>
            <a:spLocks noGrp="1"/>
          </p:cNvSpPr>
          <p:nvPr>
            <p:ph type="sldNum" sz="quarter" idx="5"/>
          </p:nvPr>
        </p:nvSpPr>
        <p:spPr/>
        <p:txBody>
          <a:bodyPr/>
          <a:lstStyle/>
          <a:p>
            <a:fld id="{E12933FC-8204-E243-89A9-101EB8CCEF40}" type="slidenum">
              <a:rPr lang="en-US" smtClean="0"/>
              <a:t>18</a:t>
            </a:fld>
            <a:endParaRPr lang="en-US"/>
          </a:p>
        </p:txBody>
      </p:sp>
    </p:spTree>
    <p:extLst>
      <p:ext uri="{BB962C8B-B14F-4D97-AF65-F5344CB8AC3E}">
        <p14:creationId xmlns:p14="http://schemas.microsoft.com/office/powerpoint/2010/main" val="14487833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missionary-sounding voice, Q8, was correctly identified as a missionary by 94% of participants. Let's hear what he sounds like [*]. I suspect what his pauses, notably the one after </a:t>
            </a:r>
            <a:r>
              <a:rPr lang="en-US" i="1" dirty="0"/>
              <a:t>grandma</a:t>
            </a:r>
            <a:r>
              <a:rPr lang="en-US" i="0" dirty="0"/>
              <a:t>, </a:t>
            </a:r>
            <a:r>
              <a:rPr lang="en-US" dirty="0"/>
              <a:t>were what people reacted to. Recall that we asked people at the end what they heard and lots of people mentioned pauses.</a:t>
            </a:r>
            <a:endParaRPr lang="en-US" i="0" dirty="0"/>
          </a:p>
          <a:p>
            <a:endParaRPr lang="en-US" i="0" dirty="0"/>
          </a:p>
          <a:p>
            <a:r>
              <a:rPr lang="en-US" b="0" i="0" u="none" strike="noStrike" dirty="0">
                <a:solidFill>
                  <a:srgbClr val="374151"/>
                </a:solidFill>
                <a:effectLst/>
                <a:latin typeface="Söhne"/>
              </a:rPr>
              <a:t>For Q13, 89% believed he was a missionary, but he was not. Let’s hear him. [*] </a:t>
            </a:r>
            <a:r>
              <a:rPr lang="en-US" i="0" dirty="0"/>
              <a:t>I think people heard the uptalk and what sounds to me like “spread lip” articulation, or “smiley voice.” Four people’s comments specifically mentioned smiling while talking or speaking out of the side of their mouth.</a:t>
            </a:r>
          </a:p>
          <a:p>
            <a:endParaRPr lang="en-US" i="0" dirty="0"/>
          </a:p>
          <a:p>
            <a:r>
              <a:rPr lang="en-US" dirty="0"/>
              <a:t>At the bottom of the plot, we see the speakers that were not rated very often as being missionaries.</a:t>
            </a:r>
            <a:r>
              <a:rPr lang="en-US" b="0" i="0" u="none" strike="noStrike" dirty="0">
                <a:solidFill>
                  <a:srgbClr val="374151"/>
                </a:solidFill>
                <a:effectLst/>
                <a:latin typeface="Söhne"/>
              </a:rPr>
              <a:t> Q14 is a non-missionary and only 27% of participants thought he was</a:t>
            </a:r>
            <a:r>
              <a:rPr lang="en-US" dirty="0"/>
              <a:t>. [*] The only thing I hear is maybe the very slight disfluencies. Recall that missionary voice is described as slow and deliberate. Also, compared to the previous two clips, this one sounds less rehearsed.  </a:t>
            </a:r>
          </a:p>
          <a:p>
            <a:endParaRPr lang="en-US" dirty="0"/>
          </a:p>
          <a:p>
            <a:r>
              <a:rPr lang="en-US" dirty="0"/>
              <a:t>Finally, the least missionary-sounding male was Q12. [*] There’s nothing here that necessarily screams ”not a missionary” but there are a few clues. It might be the bit of defiance conveyed in the intonation on “no.” It could be the slight </a:t>
            </a:r>
            <a:r>
              <a:rPr lang="en-US" dirty="0" err="1"/>
              <a:t>monophthongization</a:t>
            </a:r>
            <a:r>
              <a:rPr lang="en-US" dirty="0"/>
              <a:t> in </a:t>
            </a:r>
            <a:r>
              <a:rPr lang="en-US" i="1" dirty="0"/>
              <a:t>I</a:t>
            </a:r>
            <a:r>
              <a:rPr lang="en-US" i="0" dirty="0"/>
              <a:t> and</a:t>
            </a:r>
            <a:r>
              <a:rPr lang="en-US" dirty="0"/>
              <a:t> </a:t>
            </a:r>
            <a:r>
              <a:rPr lang="en-US" i="1" dirty="0"/>
              <a:t>I’d</a:t>
            </a:r>
            <a:r>
              <a:rPr lang="en-US" i="0" dirty="0"/>
              <a:t>. While many missionaries do come from the South, perhaps the most stereotyped ones come from Utah.</a:t>
            </a:r>
            <a:endParaRPr lang="en-US" dirty="0"/>
          </a:p>
        </p:txBody>
      </p:sp>
      <p:sp>
        <p:nvSpPr>
          <p:cNvPr id="4" name="Slide Number Placeholder 3"/>
          <p:cNvSpPr>
            <a:spLocks noGrp="1"/>
          </p:cNvSpPr>
          <p:nvPr>
            <p:ph type="sldNum" sz="quarter" idx="5"/>
          </p:nvPr>
        </p:nvSpPr>
        <p:spPr/>
        <p:txBody>
          <a:bodyPr/>
          <a:lstStyle/>
          <a:p>
            <a:fld id="{E12933FC-8204-E243-89A9-101EB8CCEF40}" type="slidenum">
              <a:rPr lang="en-US" smtClean="0"/>
              <a:t>19</a:t>
            </a:fld>
            <a:endParaRPr lang="en-US"/>
          </a:p>
        </p:txBody>
      </p:sp>
    </p:spTree>
    <p:extLst>
      <p:ext uri="{BB962C8B-B14F-4D97-AF65-F5344CB8AC3E}">
        <p14:creationId xmlns:p14="http://schemas.microsoft.com/office/powerpoint/2010/main" val="22606699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374151"/>
                </a:solidFill>
                <a:effectLst/>
                <a:latin typeface="Söhne"/>
              </a:rPr>
              <a:t>Among the women, Q18 was the most frequently identified as a missionary (84%), even though she isn’t. [*]</a:t>
            </a:r>
            <a:r>
              <a:rPr lang="en-US" dirty="0"/>
              <a:t> It’s hard to pinpoint what gave so many people the same idea, although one person specifically mentioned the term “founded on." Something about the semantic content sounds like something a missionary might say. Also, I think she sounds optimistic in some way, but I’m not sure what that means acoustically.</a:t>
            </a:r>
          </a:p>
          <a:p>
            <a:endParaRPr lang="en-US" dirty="0"/>
          </a:p>
          <a:p>
            <a:r>
              <a:rPr lang="en-US" dirty="0"/>
              <a:t>75% people were correct in guessing that Q5 was a missionary. [*] There is a small amount of creak in her voice and her low vowel in </a:t>
            </a:r>
            <a:r>
              <a:rPr lang="en-US" i="1" dirty="0"/>
              <a:t>black</a:t>
            </a:r>
            <a:r>
              <a:rPr lang="en-US" i="0" dirty="0"/>
              <a:t> is rather retracted, which have been shown to index California-ness and professionalism. There might also be some audible spread lip articulation in the </a:t>
            </a:r>
            <a:r>
              <a:rPr lang="en-US" i="1" dirty="0"/>
              <a:t>r</a:t>
            </a:r>
            <a:r>
              <a:rPr lang="en-US" i="0" dirty="0"/>
              <a:t> in </a:t>
            </a:r>
            <a:r>
              <a:rPr lang="en-US" i="1" dirty="0"/>
              <a:t>reach</a:t>
            </a:r>
            <a:r>
              <a:rPr lang="en-US" i="0" dirty="0"/>
              <a:t>. </a:t>
            </a:r>
          </a:p>
          <a:p>
            <a:endParaRPr lang="en-US" i="0" dirty="0"/>
          </a:p>
          <a:p>
            <a:r>
              <a:rPr lang="en-US" i="0" dirty="0"/>
              <a:t>Q2 was a missionary but 75% of people didn’t think she sounded like one. [*] I think people responded to the informal and off-the-cuff nature of what she’s saying, especially in the last phrase, “just forgot about it,” which was higher and louder. In general, there’s more pitch and amplitude variation and faster speaking rate than in most of the other clips. </a:t>
            </a:r>
          </a:p>
          <a:p>
            <a:endParaRPr lang="en-US" i="0" dirty="0"/>
          </a:p>
          <a:p>
            <a:r>
              <a:rPr lang="en-US" i="0" dirty="0"/>
              <a:t>Finally Q17 was the least missionary-sounding voice out of anyone, with just 5% of people thinking she was one. [*] She has a few disfluencies and false starts and speaks faster. She does use </a:t>
            </a:r>
            <a:r>
              <a:rPr lang="en-US" i="1" dirty="0"/>
              <a:t>like</a:t>
            </a:r>
            <a:r>
              <a:rPr lang="en-US" i="0" dirty="0"/>
              <a:t>, which people don’t respond well to in formal settings. </a:t>
            </a:r>
            <a:endParaRPr lang="en-US" dirty="0"/>
          </a:p>
        </p:txBody>
      </p:sp>
      <p:sp>
        <p:nvSpPr>
          <p:cNvPr id="4" name="Slide Number Placeholder 3"/>
          <p:cNvSpPr>
            <a:spLocks noGrp="1"/>
          </p:cNvSpPr>
          <p:nvPr>
            <p:ph type="sldNum" sz="quarter" idx="5"/>
          </p:nvPr>
        </p:nvSpPr>
        <p:spPr/>
        <p:txBody>
          <a:bodyPr/>
          <a:lstStyle/>
          <a:p>
            <a:fld id="{E12933FC-8204-E243-89A9-101EB8CCEF40}" type="slidenum">
              <a:rPr lang="en-US" smtClean="0"/>
              <a:t>20</a:t>
            </a:fld>
            <a:endParaRPr lang="en-US"/>
          </a:p>
        </p:txBody>
      </p:sp>
    </p:spTree>
    <p:extLst>
      <p:ext uri="{BB962C8B-B14F-4D97-AF65-F5344CB8AC3E}">
        <p14:creationId xmlns:p14="http://schemas.microsoft.com/office/powerpoint/2010/main" val="96467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Today’s presentation is on a particular way of speaking among certain members of the Church of Jesus Christ of Latter-day Saints. Specifically, today I’ll be telling you about Latter-day Saint missionaries, who you may encountered before. Let’s set aside any preconceived notions you may have about missionaries or their faith and explore what appears to be an emerging missionary-based register. </a:t>
            </a:r>
          </a:p>
          <a:p>
            <a:endParaRPr lang="en-US" dirty="0"/>
          </a:p>
          <a:p>
            <a:r>
              <a:rPr lang="en-US" dirty="0"/>
              <a:t>In essence, missionaries are Latter-day Saint volunteers who dedicate 18 months to two years to tell others about their faith. They’re </a:t>
            </a:r>
            <a:r>
              <a:rPr lang="en-US" b="0" i="0" u="none" strike="noStrike" dirty="0">
                <a:solidFill>
                  <a:srgbClr val="374151"/>
                </a:solidFill>
                <a:effectLst/>
                <a:latin typeface="Söhne"/>
              </a:rPr>
              <a:t>assigned around the world and often have to learn a new language, are typically college-aged, and adhere to strict rules of dress and behavior. Their preparation encompasses emotional, financial, and spiritual aspects, and their service is considered a pivotal, coming-of-age experience.</a:t>
            </a:r>
            <a:r>
              <a:rPr lang="en-US" dirty="0"/>
              <a:t> I suspect that these years of anticipation, prominence in our church culture, strict rules, and great personal significance all contribute to the emergence of a linguistic register. </a:t>
            </a:r>
          </a:p>
        </p:txBody>
      </p:sp>
      <p:sp>
        <p:nvSpPr>
          <p:cNvPr id="4" name="Slide Number Placeholder 3"/>
          <p:cNvSpPr>
            <a:spLocks noGrp="1"/>
          </p:cNvSpPr>
          <p:nvPr>
            <p:ph type="sldNum" sz="quarter" idx="5"/>
          </p:nvPr>
        </p:nvSpPr>
        <p:spPr/>
        <p:txBody>
          <a:bodyPr/>
          <a:lstStyle/>
          <a:p>
            <a:fld id="{E12933FC-8204-E243-89A9-101EB8CCEF40}" type="slidenum">
              <a:rPr lang="en-US" smtClean="0"/>
              <a:t>2</a:t>
            </a:fld>
            <a:endParaRPr lang="en-US"/>
          </a:p>
        </p:txBody>
      </p:sp>
    </p:spTree>
    <p:extLst>
      <p:ext uri="{BB962C8B-B14F-4D97-AF65-F5344CB8AC3E}">
        <p14:creationId xmlns:p14="http://schemas.microsoft.com/office/powerpoint/2010/main" val="17568632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So what IS missionary voice? Based on these audio clips, missionary voice has some suprasegmental things like pauses, spread lip articulation, and slower speech. It uses linguistic features characteristic of younger and Western speech, like uptalk, retracted [</a:t>
            </a:r>
            <a:r>
              <a:rPr lang="en-US" dirty="0" err="1"/>
              <a:t>æ</a:t>
            </a:r>
            <a:r>
              <a:rPr lang="en-US" dirty="0"/>
              <a:t>], and creak. In general, they sound more professional and formal. Here’s those four most quintessential clips [*]. Keep in mind, these acoustic correlates match what people said at the end of the survey.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But maybe Missionary Voice is partially defined as what it’s not. It does not have false starts or disfluencies, variants common in other regions, and informality. Let’s hear those clips that were the least missionary-sounding. [*] </a:t>
            </a:r>
          </a:p>
        </p:txBody>
      </p:sp>
      <p:sp>
        <p:nvSpPr>
          <p:cNvPr id="4" name="Slide Number Placeholder 3"/>
          <p:cNvSpPr>
            <a:spLocks noGrp="1"/>
          </p:cNvSpPr>
          <p:nvPr>
            <p:ph type="sldNum" sz="quarter" idx="5"/>
          </p:nvPr>
        </p:nvSpPr>
        <p:spPr/>
        <p:txBody>
          <a:bodyPr/>
          <a:lstStyle/>
          <a:p>
            <a:fld id="{E12933FC-8204-E243-89A9-101EB8CCEF40}" type="slidenum">
              <a:rPr lang="en-US" smtClean="0"/>
              <a:t>21</a:t>
            </a:fld>
            <a:endParaRPr lang="en-US"/>
          </a:p>
        </p:txBody>
      </p:sp>
    </p:spTree>
    <p:extLst>
      <p:ext uri="{BB962C8B-B14F-4D97-AF65-F5344CB8AC3E}">
        <p14:creationId xmlns:p14="http://schemas.microsoft.com/office/powerpoint/2010/main" val="35370927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tie these two studies together and discuss what we found.</a:t>
            </a:r>
          </a:p>
        </p:txBody>
      </p:sp>
      <p:sp>
        <p:nvSpPr>
          <p:cNvPr id="4" name="Slide Number Placeholder 3"/>
          <p:cNvSpPr>
            <a:spLocks noGrp="1"/>
          </p:cNvSpPr>
          <p:nvPr>
            <p:ph type="sldNum" sz="quarter" idx="5"/>
          </p:nvPr>
        </p:nvSpPr>
        <p:spPr/>
        <p:txBody>
          <a:bodyPr/>
          <a:lstStyle/>
          <a:p>
            <a:fld id="{E12933FC-8204-E243-89A9-101EB8CCEF40}" type="slidenum">
              <a:rPr lang="en-US" smtClean="0"/>
              <a:t>22</a:t>
            </a:fld>
            <a:endParaRPr lang="en-US"/>
          </a:p>
        </p:txBody>
      </p:sp>
    </p:spTree>
    <p:extLst>
      <p:ext uri="{BB962C8B-B14F-4D97-AF65-F5344CB8AC3E}">
        <p14:creationId xmlns:p14="http://schemas.microsoft.com/office/powerpoint/2010/main" val="25560556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first study, we found that most people affiliated with the Church of Jesus Christ of Latter-day Saints believe there is a missionary voice and could describe it well. Like any linguistic variant, it has a constellation of features it indexes. To me, this was a clear result in support of missionary voice. </a:t>
            </a:r>
          </a:p>
          <a:p>
            <a:endParaRPr lang="en-US" dirty="0"/>
          </a:p>
          <a:p>
            <a:r>
              <a:rPr lang="en-US" dirty="0"/>
              <a:t>[*] However, things get a little shaky in the second study when people responded to actual missionaries. In general, they didn’t do so well. BUT, there are some caveats. Maybe not all missionaries use missionary voice. We did have trouble finding clips, so maybe it shows up in more genuine settings. It may also be that what Latter-day Saints call missionary voice is used by others in other settings, such as when being recorded for a university-produced video. </a:t>
            </a:r>
          </a:p>
          <a:p>
            <a:endParaRPr lang="en-US" dirty="0"/>
          </a:p>
          <a:p>
            <a:r>
              <a:rPr lang="en-US" dirty="0"/>
              <a:t>[*] But, while people didn’t do well at identifying missionaries themselves, they did seem to do okay at identifying missionary </a:t>
            </a:r>
            <a:r>
              <a:rPr lang="en-US" i="1" dirty="0"/>
              <a:t>voice</a:t>
            </a:r>
            <a:r>
              <a:rPr lang="en-US" dirty="0"/>
              <a:t>. The linguistic features that correlated most strongly with people thinking the speaker was a missionary, are ones that match what they said at the end of the survey. Interestingly, they’re mostly supra-segmental features like rhythm, intonation, and voice quality. And what we know about what these features index lines up with the descriptions people used in the first study: generally good, compassionate, religious, and professional. </a:t>
            </a:r>
          </a:p>
          <a:p>
            <a:endParaRPr lang="en-US" dirty="0"/>
          </a:p>
        </p:txBody>
      </p:sp>
      <p:sp>
        <p:nvSpPr>
          <p:cNvPr id="4" name="Slide Number Placeholder 3"/>
          <p:cNvSpPr>
            <a:spLocks noGrp="1"/>
          </p:cNvSpPr>
          <p:nvPr>
            <p:ph type="sldNum" sz="quarter" idx="5"/>
          </p:nvPr>
        </p:nvSpPr>
        <p:spPr/>
        <p:txBody>
          <a:bodyPr/>
          <a:lstStyle/>
          <a:p>
            <a:fld id="{E12933FC-8204-E243-89A9-101EB8CCEF40}" type="slidenum">
              <a:rPr lang="en-US" smtClean="0"/>
              <a:t>23</a:t>
            </a:fld>
            <a:endParaRPr lang="en-US"/>
          </a:p>
        </p:txBody>
      </p:sp>
    </p:spTree>
    <p:extLst>
      <p:ext uri="{BB962C8B-B14F-4D97-AF65-F5344CB8AC3E}">
        <p14:creationId xmlns:p14="http://schemas.microsoft.com/office/powerpoint/2010/main" val="35761724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Perhaps what we’re seeing is that [*] there is a particular way of speaking that is used by missionaries and non-missionaries alike. It’s used in formal, high-stakes, or rehearsed speech. Young Westerners use this in certain situations like public speaking or being recorded. [*] Latter-day Saint missionaries also use it when interacting with pretty much any non-missionary. [*] But because missionaries use it so much, it has begun to be associated with missionaries. [*] Furthermore, it gets associated with missionary-like attributes like being good, compassionate, and spiritual. It seems like that has already happened.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comment that stood out was the one that said that it’s just what is expected of missionaries in spiritual contexts. [*] So now rather than just being associated with missionaries, it’s expected of them. [*] For some people, you can’t be a good, faithful missionary without sounding that way. Missionaries, who are in an extremely important stage of life that they’ve been preparing years for want to do the best they can. [*] So, they pick up on these expectations and begin adopting these linguistic features. This association then becomes a self-fulfilling prophecy and we may see more exaggerated versions of missionary voice among those wanting to express greater spirituality.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 Something that was outside the scope of this study but that I think is closely tied in with all this, is that Missionary Voice extends to paralinguistics as well. Many people mentioned that gesture, posture, and overall demeanor changes during a lesson, particularly during important parts.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 So, what we’re seeing is perhaps the emergence of a register. It’s something that missionaries switch to in certain contexts, and involves a change in linguistic and paralinguistic production. We are currently working on studying what we’re calling Relief Society Voice and General Authority Voice, which are two other registers within the context of Latter-day Saint culture among women and men, respectively. So, Missionary Voice may be just one of many registers within the greater Latter-day Saint </a:t>
            </a:r>
            <a:r>
              <a:rPr lang="en-US" dirty="0" err="1"/>
              <a:t>religiolect</a:t>
            </a:r>
            <a:r>
              <a:rPr lang="en-US" dirty="0"/>
              <a:t>. There’s a lot more that we’d like to explore with missionary voice, including an analysis of authentic audio and video, and getting more nuanced reactions to those. But we hope that this simple study has convinced you of missionary voice.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12933FC-8204-E243-89A9-101EB8CCEF40}" type="slidenum">
              <a:rPr lang="en-US" smtClean="0"/>
              <a:t>24</a:t>
            </a:fld>
            <a:endParaRPr lang="en-US"/>
          </a:p>
        </p:txBody>
      </p:sp>
    </p:spTree>
    <p:extLst>
      <p:ext uri="{BB962C8B-B14F-4D97-AF65-F5344CB8AC3E}">
        <p14:creationId xmlns:p14="http://schemas.microsoft.com/office/powerpoint/2010/main" val="40398425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2933FC-8204-E243-89A9-101EB8CCEF40}" type="slidenum">
              <a:rPr lang="en-US" smtClean="0"/>
              <a:t>26</a:t>
            </a:fld>
            <a:endParaRPr lang="en-US"/>
          </a:p>
        </p:txBody>
      </p:sp>
    </p:spTree>
    <p:extLst>
      <p:ext uri="{BB962C8B-B14F-4D97-AF65-F5344CB8AC3E}">
        <p14:creationId xmlns:p14="http://schemas.microsoft.com/office/powerpoint/2010/main" val="2643390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a:t>
            </a:r>
            <a:r>
              <a:rPr lang="en-US" baseline="30000" dirty="0"/>
              <a:t>rd</a:t>
            </a:r>
            <a:r>
              <a:rPr lang="en-US" dirty="0"/>
              <a:t> Wave sociolinguistic research has shown that identity expression happens through language. People oriented towards a place may use more local variants of that place. Ethnic identity, gender expression, sexual orientation, social class, and political affiliations have all been shown to affect language. Even worldviews, like orientation towards a more “country” lifestyle, can influence what linguistic variants a person uses.</a:t>
            </a:r>
          </a:p>
          <a:p>
            <a:endParaRPr lang="en-US" dirty="0"/>
          </a:p>
          <a:p>
            <a:r>
              <a:rPr lang="en-US" dirty="0"/>
              <a:t>[*] All this happens because language is arbitrary. Countless random variants float around in any one speech community, but eventually one or more will gain traction. Outsiders may notice and associate those variants with the original group. Those variants then become  “indexical” of that community, which outsiders can draw upon for aspiration or pejoration and insiders can use to reinforce their position within the group. </a:t>
            </a:r>
          </a:p>
          <a:p>
            <a:endParaRPr lang="en-US" dirty="0"/>
          </a:p>
          <a:p>
            <a:r>
              <a:rPr lang="en-US" dirty="0"/>
              <a:t>Given the prominence of Latter-day Saint missionaries in their church culture, and given the great personal significance of missionary service, we anticipate some influence on language. Nygaard (2022), for example, has documented an extensive list of missionary slang. Besides lexical items though, we might also expect other linguistic variants to spread across missionaries. And if outsiders hear those variants enough, they may begin to become indexical of missionaries. </a:t>
            </a:r>
          </a:p>
          <a:p>
            <a:endParaRPr lang="en-US" dirty="0"/>
          </a:p>
        </p:txBody>
      </p:sp>
      <p:sp>
        <p:nvSpPr>
          <p:cNvPr id="4" name="Slide Number Placeholder 3"/>
          <p:cNvSpPr>
            <a:spLocks noGrp="1"/>
          </p:cNvSpPr>
          <p:nvPr>
            <p:ph type="sldNum" sz="quarter" idx="5"/>
          </p:nvPr>
        </p:nvSpPr>
        <p:spPr/>
        <p:txBody>
          <a:bodyPr/>
          <a:lstStyle/>
          <a:p>
            <a:fld id="{E12933FC-8204-E243-89A9-101EB8CCEF40}" type="slidenum">
              <a:rPr lang="en-US" smtClean="0"/>
              <a:t>3</a:t>
            </a:fld>
            <a:endParaRPr lang="en-US"/>
          </a:p>
        </p:txBody>
      </p:sp>
    </p:spTree>
    <p:extLst>
      <p:ext uri="{BB962C8B-B14F-4D97-AF65-F5344CB8AC3E}">
        <p14:creationId xmlns:p14="http://schemas.microsoft.com/office/powerpoint/2010/main" val="2253243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delve into today’s research questions. First, is there a missionary voice? In other words, is there a particular way of speaking or list of linguistic variants that has become indexical of missionaries of the Church of Jesus Christ of Latter-day Saints?</a:t>
            </a:r>
          </a:p>
          <a:p>
            <a:endParaRPr lang="en-US" dirty="0"/>
          </a:p>
          <a:p>
            <a:r>
              <a:rPr lang="en-US" dirty="0"/>
              <a:t>[*] If so, can Latter-day Saints reliably hear it? Or perhaps, do missionaries consistently use it?</a:t>
            </a:r>
          </a:p>
          <a:p>
            <a:endParaRPr lang="en-US" dirty="0"/>
          </a:p>
          <a:p>
            <a:r>
              <a:rPr lang="en-US" dirty="0"/>
              <a:t>[*] Finally, what are the acoustic correlates of missionary voice? </a:t>
            </a:r>
          </a:p>
          <a:p>
            <a:endParaRPr lang="en-US" dirty="0"/>
          </a:p>
          <a:p>
            <a:r>
              <a:rPr lang="en-US" dirty="0"/>
              <a:t>We'll address these questions in two studies. The first is where we elicit impressions from people and the second is an experiment where listeners respond to recordings of missionaries. </a:t>
            </a:r>
          </a:p>
          <a:p>
            <a:endParaRPr lang="en-US" dirty="0"/>
          </a:p>
          <a:p>
            <a:r>
              <a:rPr lang="en-US" dirty="0"/>
              <a:t>I should note that we are focused on English-speaking, American missionaries. We don't doubt that missionary voice exists elsewhere and in other languages, but for the purposes of this study, we had to narrow the scope a little bit to what is probably the largest group of missionaries. </a:t>
            </a:r>
          </a:p>
        </p:txBody>
      </p:sp>
      <p:sp>
        <p:nvSpPr>
          <p:cNvPr id="4" name="Slide Number Placeholder 3"/>
          <p:cNvSpPr>
            <a:spLocks noGrp="1"/>
          </p:cNvSpPr>
          <p:nvPr>
            <p:ph type="sldNum" sz="quarter" idx="5"/>
          </p:nvPr>
        </p:nvSpPr>
        <p:spPr/>
        <p:txBody>
          <a:bodyPr/>
          <a:lstStyle/>
          <a:p>
            <a:fld id="{E12933FC-8204-E243-89A9-101EB8CCEF40}" type="slidenum">
              <a:rPr lang="en-US" smtClean="0"/>
              <a:t>4</a:t>
            </a:fld>
            <a:endParaRPr lang="en-US"/>
          </a:p>
        </p:txBody>
      </p:sp>
    </p:spTree>
    <p:extLst>
      <p:ext uri="{BB962C8B-B14F-4D97-AF65-F5344CB8AC3E}">
        <p14:creationId xmlns:p14="http://schemas.microsoft.com/office/powerpoint/2010/main" val="3477072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first study, we simply wanted to see whether people were aware of missionary voice. </a:t>
            </a:r>
          </a:p>
          <a:p>
            <a:endParaRPr lang="en-US" dirty="0"/>
          </a:p>
          <a:p>
            <a:r>
              <a:rPr lang="en-US" dirty="0"/>
              <a:t>So, we set up a survey that, among other things, asked participants whether they think missionaries “sound different” in some way. This question was part of a larger survey that targeted residents of the mountain West—an area that has a large proportion of members of the Church of Jesus Christ of Latter-day Saints. </a:t>
            </a:r>
          </a:p>
          <a:p>
            <a:endParaRPr lang="en-US" dirty="0"/>
          </a:p>
          <a:p>
            <a:r>
              <a:rPr lang="en-US" dirty="0"/>
              <a:t>Only those with current or past affiliation with the church saw this question. While people who are not affiliated with this religion are the people missionaries talk to the most, it is those inside the religion that talk to the most missionaries. </a:t>
            </a:r>
          </a:p>
          <a:p>
            <a:endParaRPr lang="en-US" dirty="0"/>
          </a:p>
          <a:p>
            <a:r>
              <a:rPr lang="en-US" dirty="0"/>
              <a:t>[*] 366 people took the survey, 146 of which responded to the Missionary Voice question. </a:t>
            </a:r>
          </a:p>
        </p:txBody>
      </p:sp>
      <p:sp>
        <p:nvSpPr>
          <p:cNvPr id="4" name="Slide Number Placeholder 3"/>
          <p:cNvSpPr>
            <a:spLocks noGrp="1"/>
          </p:cNvSpPr>
          <p:nvPr>
            <p:ph type="sldNum" sz="quarter" idx="5"/>
          </p:nvPr>
        </p:nvSpPr>
        <p:spPr/>
        <p:txBody>
          <a:bodyPr/>
          <a:lstStyle/>
          <a:p>
            <a:fld id="{E12933FC-8204-E243-89A9-101EB8CCEF40}" type="slidenum">
              <a:rPr lang="en-US" smtClean="0"/>
              <a:t>6</a:t>
            </a:fld>
            <a:endParaRPr lang="en-US"/>
          </a:p>
        </p:txBody>
      </p:sp>
    </p:spTree>
    <p:extLst>
      <p:ext uri="{BB962C8B-B14F-4D97-AF65-F5344CB8AC3E}">
        <p14:creationId xmlns:p14="http://schemas.microsoft.com/office/powerpoint/2010/main" val="1817894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we found that just about two-thirds of participants felt that, yes, missionaries do have a particular way of speaking. Only 5% of people said they did not. About a quarter of people weren’t sure and most of those explained because they don’t encounter missionaries enough to say either way. </a:t>
            </a:r>
          </a:p>
          <a:p>
            <a:endParaRPr lang="en-US" dirty="0"/>
          </a:p>
          <a:p>
            <a:r>
              <a:rPr lang="en-US" dirty="0"/>
              <a:t>So, this appears to be pretty strong evidence that people are aware of some sort of Missionary Voice. </a:t>
            </a:r>
          </a:p>
        </p:txBody>
      </p:sp>
      <p:sp>
        <p:nvSpPr>
          <p:cNvPr id="4" name="Slide Number Placeholder 3"/>
          <p:cNvSpPr>
            <a:spLocks noGrp="1"/>
          </p:cNvSpPr>
          <p:nvPr>
            <p:ph type="sldNum" sz="quarter" idx="5"/>
          </p:nvPr>
        </p:nvSpPr>
        <p:spPr/>
        <p:txBody>
          <a:bodyPr/>
          <a:lstStyle/>
          <a:p>
            <a:fld id="{E12933FC-8204-E243-89A9-101EB8CCEF40}" type="slidenum">
              <a:rPr lang="en-US" smtClean="0"/>
              <a:t>7</a:t>
            </a:fld>
            <a:endParaRPr lang="en-US"/>
          </a:p>
        </p:txBody>
      </p:sp>
    </p:spTree>
    <p:extLst>
      <p:ext uri="{BB962C8B-B14F-4D97-AF65-F5344CB8AC3E}">
        <p14:creationId xmlns:p14="http://schemas.microsoft.com/office/powerpoint/2010/main" val="626739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had to skip this slide due to time, but here are the linguistic features people mentioned as part of missionary voice. </a:t>
            </a:r>
          </a:p>
        </p:txBody>
      </p:sp>
      <p:sp>
        <p:nvSpPr>
          <p:cNvPr id="4" name="Slide Number Placeholder 3"/>
          <p:cNvSpPr>
            <a:spLocks noGrp="1"/>
          </p:cNvSpPr>
          <p:nvPr>
            <p:ph type="sldNum" sz="quarter" idx="5"/>
          </p:nvPr>
        </p:nvSpPr>
        <p:spPr/>
        <p:txBody>
          <a:bodyPr/>
          <a:lstStyle/>
          <a:p>
            <a:fld id="{E12933FC-8204-E243-89A9-101EB8CCEF40}" type="slidenum">
              <a:rPr lang="en-US" smtClean="0"/>
              <a:t>8</a:t>
            </a:fld>
            <a:endParaRPr lang="en-US"/>
          </a:p>
        </p:txBody>
      </p:sp>
    </p:spTree>
    <p:extLst>
      <p:ext uri="{BB962C8B-B14F-4D97-AF65-F5344CB8AC3E}">
        <p14:creationId xmlns:p14="http://schemas.microsoft.com/office/powerpoint/2010/main" val="1443646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not always precisely articulated, people generally had a good idea of what Missionary Voice was indexical of.</a:t>
            </a:r>
          </a:p>
          <a:p>
            <a:endParaRPr lang="en-US" dirty="0"/>
          </a:p>
          <a:p>
            <a:r>
              <a:rPr lang="en-US" dirty="0"/>
              <a:t>[*] The words people used to describe Missionary Voice were generally positive. People mentioned attributes that I’m umbrella-terming “good,” including </a:t>
            </a:r>
            <a:r>
              <a:rPr lang="en-US" i="1" dirty="0"/>
              <a:t>pleasant</a:t>
            </a:r>
            <a:r>
              <a:rPr lang="en-US" dirty="0"/>
              <a:t>, </a:t>
            </a:r>
            <a:r>
              <a:rPr lang="en-US" i="1" dirty="0"/>
              <a:t>soothing</a:t>
            </a:r>
            <a:r>
              <a:rPr lang="en-US" dirty="0"/>
              <a:t>, and my favorite, “everything is like a ray of sunshine.” It was described as compassionate-sounding, based on words like </a:t>
            </a:r>
            <a:r>
              <a:rPr lang="en-US" i="1" dirty="0"/>
              <a:t>agreeable</a:t>
            </a:r>
            <a:r>
              <a:rPr lang="en-US" dirty="0"/>
              <a:t>, </a:t>
            </a:r>
            <a:r>
              <a:rPr lang="en-US" i="1" dirty="0"/>
              <a:t>respectful</a:t>
            </a:r>
            <a:r>
              <a:rPr lang="en-US" dirty="0"/>
              <a:t>, and </a:t>
            </a:r>
            <a:r>
              <a:rPr lang="en-US" i="1" dirty="0"/>
              <a:t>understanding</a:t>
            </a:r>
            <a:r>
              <a:rPr lang="en-US" dirty="0"/>
              <a:t>. A variant of missionary voice was one that is </a:t>
            </a:r>
            <a:r>
              <a:rPr lang="en-US" dirty="0" err="1"/>
              <a:t>livlier</a:t>
            </a:r>
            <a:r>
              <a:rPr lang="en-US" dirty="0"/>
              <a:t>, with words like </a:t>
            </a:r>
            <a:r>
              <a:rPr lang="en-US" i="1" dirty="0"/>
              <a:t>enthusiastic</a:t>
            </a:r>
            <a:r>
              <a:rPr lang="en-US" dirty="0"/>
              <a:t> and </a:t>
            </a:r>
            <a:r>
              <a:rPr lang="en-US" i="1" dirty="0"/>
              <a:t>excited</a:t>
            </a:r>
            <a:r>
              <a:rPr lang="en-US" dirty="0"/>
              <a:t>. It’s no surprise there are religious interpretations as well, with people describing the person who uses missionary voice as </a:t>
            </a:r>
            <a:r>
              <a:rPr lang="en-US" i="1" dirty="0"/>
              <a:t>faithful</a:t>
            </a:r>
            <a:r>
              <a:rPr lang="en-US" dirty="0"/>
              <a:t>, </a:t>
            </a:r>
            <a:r>
              <a:rPr lang="en-US" i="1" dirty="0"/>
              <a:t>humble</a:t>
            </a:r>
            <a:r>
              <a:rPr lang="en-US" dirty="0"/>
              <a:t>, and </a:t>
            </a:r>
            <a:r>
              <a:rPr lang="en-US" i="1" dirty="0"/>
              <a:t>pious</a:t>
            </a:r>
            <a:r>
              <a:rPr lang="en-US" dirty="0"/>
              <a:t>. Finally, it evokes some gentle authority, with words like </a:t>
            </a:r>
            <a:r>
              <a:rPr lang="en-US" i="1" dirty="0"/>
              <a:t>power</a:t>
            </a:r>
            <a:r>
              <a:rPr lang="en-US" dirty="0"/>
              <a:t> and </a:t>
            </a:r>
            <a:r>
              <a:rPr lang="en-US" i="1" dirty="0"/>
              <a:t>professional</a:t>
            </a:r>
            <a:r>
              <a:rPr lang="en-US" dirty="0"/>
              <a:t>. </a:t>
            </a:r>
          </a:p>
          <a:p>
            <a:endParaRPr lang="en-US" dirty="0"/>
          </a:p>
          <a:p>
            <a:r>
              <a:rPr lang="en-US" dirty="0"/>
              <a:t>[*] Some responses were more neutral and people said it sounded formal, serious, and scripted. </a:t>
            </a:r>
          </a:p>
          <a:p>
            <a:endParaRPr lang="en-US" dirty="0"/>
          </a:p>
          <a:p>
            <a:r>
              <a:rPr lang="en-US" dirty="0"/>
              <a:t>[*] Finally, it’s not all a “ray of sunshine” though. Some people felt it was fake and described it as </a:t>
            </a:r>
            <a:r>
              <a:rPr lang="en-US" i="1" dirty="0"/>
              <a:t>artificial</a:t>
            </a:r>
            <a:r>
              <a:rPr lang="en-US" dirty="0"/>
              <a:t>, </a:t>
            </a:r>
            <a:r>
              <a:rPr lang="en-US" i="1" dirty="0"/>
              <a:t>robotic</a:t>
            </a:r>
            <a:r>
              <a:rPr lang="en-US" dirty="0"/>
              <a:t>, and </a:t>
            </a:r>
            <a:r>
              <a:rPr lang="en-US" i="1" dirty="0"/>
              <a:t>stiff</a:t>
            </a:r>
            <a:r>
              <a:rPr lang="en-US" dirty="0"/>
              <a:t>. Some felt it expressed a bit of a “holier than thou” attitude. Others felt it was coercive. Finally, some felt that people who use missionary voice sounded </a:t>
            </a:r>
            <a:r>
              <a:rPr lang="en-US" i="1" dirty="0"/>
              <a:t>brainwashed</a:t>
            </a:r>
            <a:r>
              <a:rPr lang="en-US" dirty="0"/>
              <a:t>, </a:t>
            </a:r>
            <a:r>
              <a:rPr lang="en-US" i="1" dirty="0"/>
              <a:t>cultish</a:t>
            </a:r>
            <a:r>
              <a:rPr lang="en-US" dirty="0"/>
              <a:t>, </a:t>
            </a:r>
            <a:r>
              <a:rPr lang="en-US" i="1" dirty="0"/>
              <a:t>emasculated</a:t>
            </a:r>
            <a:r>
              <a:rPr lang="en-US" dirty="0"/>
              <a:t>, </a:t>
            </a:r>
            <a:r>
              <a:rPr lang="en-US" i="1" dirty="0"/>
              <a:t>silly</a:t>
            </a:r>
            <a:r>
              <a:rPr lang="en-US" dirty="0"/>
              <a:t>, and </a:t>
            </a:r>
            <a:r>
              <a:rPr lang="en-US" i="1" dirty="0"/>
              <a:t>stupid</a:t>
            </a:r>
            <a:r>
              <a:rPr lang="en-US" dirty="0"/>
              <a:t>. </a:t>
            </a:r>
          </a:p>
          <a:p>
            <a:endParaRPr lang="en-US" dirty="0"/>
          </a:p>
          <a:p>
            <a:r>
              <a:rPr lang="en-US" dirty="0"/>
              <a:t>It’s important to note that most negative comments were said by a few ex-Mormons, potentially influenced by negative experiences in the faith. Meanwhile, almost all the practicing Latter-day Saints described Missionary Voice in overwhelming positive terms. I’m not saying the ex-Mormons’ opinions and perspectives don’t matter; in fact, in a future study, I’d like to look at how leaving the faith influences language and language perceptions. </a:t>
            </a:r>
          </a:p>
        </p:txBody>
      </p:sp>
      <p:sp>
        <p:nvSpPr>
          <p:cNvPr id="4" name="Slide Number Placeholder 3"/>
          <p:cNvSpPr>
            <a:spLocks noGrp="1"/>
          </p:cNvSpPr>
          <p:nvPr>
            <p:ph type="sldNum" sz="quarter" idx="5"/>
          </p:nvPr>
        </p:nvSpPr>
        <p:spPr/>
        <p:txBody>
          <a:bodyPr/>
          <a:lstStyle/>
          <a:p>
            <a:fld id="{E12933FC-8204-E243-89A9-101EB8CCEF40}" type="slidenum">
              <a:rPr lang="en-US" smtClean="0"/>
              <a:t>9</a:t>
            </a:fld>
            <a:endParaRPr lang="en-US"/>
          </a:p>
        </p:txBody>
      </p:sp>
    </p:spTree>
    <p:extLst>
      <p:ext uri="{BB962C8B-B14F-4D97-AF65-F5344CB8AC3E}">
        <p14:creationId xmlns:p14="http://schemas.microsoft.com/office/powerpoint/2010/main" val="487042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had to skip this slide due to time, but here are some reasons people gave for why missionaries use missionary voice. </a:t>
            </a:r>
          </a:p>
        </p:txBody>
      </p:sp>
      <p:sp>
        <p:nvSpPr>
          <p:cNvPr id="4" name="Slide Number Placeholder 3"/>
          <p:cNvSpPr>
            <a:spLocks noGrp="1"/>
          </p:cNvSpPr>
          <p:nvPr>
            <p:ph type="sldNum" sz="quarter" idx="5"/>
          </p:nvPr>
        </p:nvSpPr>
        <p:spPr/>
        <p:txBody>
          <a:bodyPr/>
          <a:lstStyle/>
          <a:p>
            <a:fld id="{E12933FC-8204-E243-89A9-101EB8CCEF40}" type="slidenum">
              <a:rPr lang="en-US" smtClean="0"/>
              <a:t>10</a:t>
            </a:fld>
            <a:endParaRPr lang="en-US"/>
          </a:p>
        </p:txBody>
      </p:sp>
    </p:spTree>
    <p:extLst>
      <p:ext uri="{BB962C8B-B14F-4D97-AF65-F5344CB8AC3E}">
        <p14:creationId xmlns:p14="http://schemas.microsoft.com/office/powerpoint/2010/main" val="406028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5" name="Text Placeholder 18">
            <a:extLst>
              <a:ext uri="{FF2B5EF4-FFF2-40B4-BE49-F238E27FC236}">
                <a16:creationId xmlns:a16="http://schemas.microsoft.com/office/drawing/2014/main" id="{18D63A09-FF1B-E747-8010-80F6ADC146D4}"/>
              </a:ext>
            </a:extLst>
          </p:cNvPr>
          <p:cNvSpPr>
            <a:spLocks noGrp="1"/>
          </p:cNvSpPr>
          <p:nvPr>
            <p:ph type="body" sz="quarter" idx="12" hasCustomPrompt="1"/>
          </p:nvPr>
        </p:nvSpPr>
        <p:spPr>
          <a:xfrm>
            <a:off x="836037" y="2575959"/>
            <a:ext cx="10519929" cy="622515"/>
          </a:xfrm>
          <a:prstGeom prst="rect">
            <a:avLst/>
          </a:prstGeom>
        </p:spPr>
        <p:txBody>
          <a:bodyPr>
            <a:normAutofit/>
          </a:bodyPr>
          <a:lstStyle>
            <a:lvl1pPr marL="0" indent="0" algn="ctr">
              <a:buNone/>
              <a:defRPr sz="3600" b="0" i="0" cap="none" baseline="0">
                <a:latin typeface="Avenir Book" panose="02000503020000020003" pitchFamily="2" charset="0"/>
                <a:ea typeface="Avenir Book" panose="02000503020000020003" pitchFamily="2" charset="0"/>
                <a:cs typeface="Avenir Book" panose="02000503020000020003" pitchFamily="2" charset="0"/>
              </a:defRPr>
            </a:lvl1pPr>
          </a:lstStyle>
          <a:p>
            <a:pPr lvl="0"/>
            <a:r>
              <a:rPr lang="en-US" dirty="0"/>
              <a:t>Topic</a:t>
            </a:r>
          </a:p>
        </p:txBody>
      </p:sp>
      <p:sp>
        <p:nvSpPr>
          <p:cNvPr id="16" name="Text Placeholder 18">
            <a:extLst>
              <a:ext uri="{FF2B5EF4-FFF2-40B4-BE49-F238E27FC236}">
                <a16:creationId xmlns:a16="http://schemas.microsoft.com/office/drawing/2014/main" id="{FF2596C5-D607-AC47-9AAD-CBF1795D478F}"/>
              </a:ext>
            </a:extLst>
          </p:cNvPr>
          <p:cNvSpPr>
            <a:spLocks noGrp="1"/>
          </p:cNvSpPr>
          <p:nvPr>
            <p:ph type="body" sz="quarter" idx="13" hasCustomPrompt="1"/>
          </p:nvPr>
        </p:nvSpPr>
        <p:spPr>
          <a:xfrm>
            <a:off x="836037" y="3185645"/>
            <a:ext cx="10519929" cy="333520"/>
          </a:xfrm>
          <a:prstGeom prst="rect">
            <a:avLst/>
          </a:prstGeom>
        </p:spPr>
        <p:txBody>
          <a:bodyPr anchor="ctr">
            <a:noAutofit/>
          </a:bodyPr>
          <a:lstStyle>
            <a:lvl1pPr marL="0" indent="0" algn="ctr">
              <a:buNone/>
              <a:defRPr sz="2400" b="0" i="0" cap="none" baseline="0">
                <a:latin typeface="Avenir Book" panose="02000503020000020003" pitchFamily="2" charset="0"/>
                <a:ea typeface="Avenir Book" panose="02000503020000020003" pitchFamily="2" charset="0"/>
                <a:cs typeface="Avenir Book" panose="02000503020000020003" pitchFamily="2" charset="0"/>
              </a:defRPr>
            </a:lvl1pPr>
          </a:lstStyle>
          <a:p>
            <a:pPr lvl="0"/>
            <a:r>
              <a:rPr lang="en-US" dirty="0"/>
              <a:t>Reading</a:t>
            </a:r>
          </a:p>
        </p:txBody>
      </p:sp>
      <p:sp>
        <p:nvSpPr>
          <p:cNvPr id="3" name="Content Placeholder 2">
            <a:extLst>
              <a:ext uri="{FF2B5EF4-FFF2-40B4-BE49-F238E27FC236}">
                <a16:creationId xmlns:a16="http://schemas.microsoft.com/office/drawing/2014/main" id="{7F7C4A38-2A78-884B-95D7-763644675BD6}"/>
              </a:ext>
            </a:extLst>
          </p:cNvPr>
          <p:cNvSpPr>
            <a:spLocks noGrp="1"/>
          </p:cNvSpPr>
          <p:nvPr>
            <p:ph sz="quarter" idx="15" hasCustomPrompt="1"/>
          </p:nvPr>
        </p:nvSpPr>
        <p:spPr>
          <a:xfrm>
            <a:off x="2788022" y="4396388"/>
            <a:ext cx="6615953" cy="1468438"/>
          </a:xfrm>
          <a:prstGeom prst="rect">
            <a:avLst/>
          </a:prstGeom>
        </p:spPr>
        <p:txBody>
          <a:bodyPr/>
          <a:lstStyle>
            <a:lvl1pPr marL="0" indent="0" algn="ctr">
              <a:buNone/>
              <a:defRPr sz="1800">
                <a:latin typeface="Avenir Book" panose="02000503020000020003" pitchFamily="2" charset="0"/>
                <a:ea typeface="Avenir Book" panose="02000503020000020003" pitchFamily="2" charset="0"/>
                <a:cs typeface="Avenir Book" panose="02000503020000020003" pitchFamily="2" charset="0"/>
              </a:defRPr>
            </a:lvl1pPr>
            <a:lvl2pPr>
              <a:defRPr sz="1800"/>
            </a:lvl2pPr>
            <a:lvl3pPr>
              <a:defRPr sz="1800"/>
            </a:lvl3pPr>
            <a:lvl4pPr>
              <a:defRPr sz="1800"/>
            </a:lvl4pPr>
            <a:lvl5pPr>
              <a:defRPr sz="1800"/>
            </a:lvl5pPr>
          </a:lstStyle>
          <a:p>
            <a:pPr lvl="0"/>
            <a:r>
              <a:rPr lang="en-US" dirty="0"/>
              <a:t>Date</a:t>
            </a:r>
            <a:br>
              <a:rPr lang="en-US" dirty="0"/>
            </a:br>
            <a:r>
              <a:rPr lang="en-US" dirty="0"/>
              <a:t>Class</a:t>
            </a:r>
            <a:endParaRPr lang="x-none"/>
          </a:p>
        </p:txBody>
      </p:sp>
      <p:sp>
        <p:nvSpPr>
          <p:cNvPr id="5" name="Rectangle 4">
            <a:extLst>
              <a:ext uri="{FF2B5EF4-FFF2-40B4-BE49-F238E27FC236}">
                <a16:creationId xmlns:a16="http://schemas.microsoft.com/office/drawing/2014/main" id="{D1B49FCB-32A6-2642-BB11-FF571C0B3BF8}"/>
              </a:ext>
            </a:extLst>
          </p:cNvPr>
          <p:cNvSpPr/>
          <p:nvPr userDrawn="1"/>
        </p:nvSpPr>
        <p:spPr>
          <a:xfrm>
            <a:off x="3657599" y="4119707"/>
            <a:ext cx="4876800" cy="18288"/>
          </a:xfrm>
          <a:prstGeom prst="rect">
            <a:avLst/>
          </a:prstGeom>
          <a:solidFill>
            <a:srgbClr val="37609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cap="none" baseline="0" dirty="0">
              <a:ln>
                <a:noFill/>
              </a:ln>
              <a:noFill/>
              <a:latin typeface="Avenir Book" panose="02000503020000020003" pitchFamily="2" charset="0"/>
              <a:ea typeface="Noto Sans Disp" panose="020B0502040504020204" pitchFamily="34" charset="0"/>
              <a:cs typeface="Noto Sans Disp" panose="020B0502040504020204" pitchFamily="34" charset="0"/>
            </a:endParaRPr>
          </a:p>
        </p:txBody>
      </p:sp>
    </p:spTree>
    <p:extLst>
      <p:ext uri="{BB962C8B-B14F-4D97-AF65-F5344CB8AC3E}">
        <p14:creationId xmlns:p14="http://schemas.microsoft.com/office/powerpoint/2010/main" val="3492732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de-by-Side: 4.5in">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a:latin typeface="Avenir Book" panose="02000503020000020003" pitchFamily="2" charset="0"/>
                <a:ea typeface="Avenir Book" panose="02000503020000020003" pitchFamily="2" charset="0"/>
                <a:cs typeface="Avenir Book" panose="02000503020000020003" pitchFamily="2" charset="0"/>
              </a:defRPr>
            </a:lvl1pPr>
          </a:lstStyle>
          <a:p>
            <a:fld id="{2F4E2E3C-FF33-FC45-91A9-BDC48E1E835D}" type="slidenum">
              <a:rPr lang="en-US" smtClean="0"/>
              <a:pPr/>
              <a:t>‹#›</a:t>
            </a:fld>
            <a:endParaRPr lang="en-US" dirty="0"/>
          </a:p>
        </p:txBody>
      </p:sp>
      <p:sp>
        <p:nvSpPr>
          <p:cNvPr id="5" name="Title 1"/>
          <p:cNvSpPr>
            <a:spLocks noGrp="1"/>
          </p:cNvSpPr>
          <p:nvPr>
            <p:ph type="title" hasCustomPrompt="1"/>
          </p:nvPr>
        </p:nvSpPr>
        <p:spPr>
          <a:xfrm>
            <a:off x="609601" y="329184"/>
            <a:ext cx="4114800" cy="1097280"/>
          </a:xfrm>
          <a:prstGeom prst="rect">
            <a:avLst/>
          </a:prstGeom>
        </p:spPr>
        <p:txBody>
          <a:bodyPr anchor="b">
            <a:noAutofit/>
          </a:bodyPr>
          <a:lstStyle>
            <a:lvl1pPr algn="ctr">
              <a:defRPr sz="3600" b="0">
                <a:latin typeface="Avenir Book" panose="02000503020000020003" pitchFamily="2" charset="0"/>
                <a:ea typeface="Avenir Book" panose="02000503020000020003" pitchFamily="2" charset="0"/>
                <a:cs typeface="Avenir Book" panose="02000503020000020003" pitchFamily="2" charset="0"/>
              </a:defRPr>
            </a:lvl1pPr>
          </a:lstStyle>
          <a:p>
            <a:r>
              <a:rPr lang="x-none" dirty="0"/>
              <a:t>Title</a:t>
            </a:r>
            <a:endParaRPr lang="en-US" dirty="0"/>
          </a:p>
        </p:txBody>
      </p:sp>
      <p:sp>
        <p:nvSpPr>
          <p:cNvPr id="6" name="Content Placeholder 2"/>
          <p:cNvSpPr>
            <a:spLocks noGrp="1"/>
          </p:cNvSpPr>
          <p:nvPr>
            <p:ph idx="1"/>
          </p:nvPr>
        </p:nvSpPr>
        <p:spPr>
          <a:xfrm>
            <a:off x="609601" y="1575607"/>
            <a:ext cx="4114798" cy="4550557"/>
          </a:xfrm>
          <a:prstGeom prst="rect">
            <a:avLst/>
          </a:prstGeom>
        </p:spPr>
        <p:txBody>
          <a:bodyPr/>
          <a:lstStyle>
            <a:lvl1pPr>
              <a:defRPr sz="2200">
                <a:latin typeface="Avenir Book" panose="02000503020000020003" pitchFamily="2" charset="0"/>
                <a:ea typeface="Avenir Book" panose="02000503020000020003" pitchFamily="2" charset="0"/>
                <a:cs typeface="Avenir Book" panose="02000503020000020003" pitchFamily="2" charset="0"/>
              </a:defRPr>
            </a:lvl1pPr>
            <a:lvl2pPr>
              <a:defRPr sz="2000">
                <a:latin typeface="Avenir Book" panose="02000503020000020003" pitchFamily="2" charset="0"/>
                <a:ea typeface="Avenir Book" panose="02000503020000020003" pitchFamily="2" charset="0"/>
                <a:cs typeface="Avenir Book" panose="02000503020000020003" pitchFamily="2" charset="0"/>
              </a:defRPr>
            </a:lvl2pPr>
            <a:lvl3pPr>
              <a:defRPr sz="1800">
                <a:latin typeface="Avenir Book" panose="02000503020000020003" pitchFamily="2" charset="0"/>
                <a:ea typeface="Avenir Book" panose="02000503020000020003" pitchFamily="2" charset="0"/>
                <a:cs typeface="Avenir Book" panose="02000503020000020003" pitchFamily="2" charset="0"/>
              </a:defRPr>
            </a:lvl3pPr>
            <a:lvl4pPr>
              <a:defRPr sz="1600">
                <a:latin typeface="Avenir Book" panose="02000503020000020003" pitchFamily="2" charset="0"/>
                <a:ea typeface="Avenir Book" panose="02000503020000020003" pitchFamily="2" charset="0"/>
                <a:cs typeface="Avenir Book" panose="02000503020000020003" pitchFamily="2" charset="0"/>
              </a:defRPr>
            </a:lvl4pPr>
            <a:lvl5pPr>
              <a:defRPr sz="1400">
                <a:latin typeface="Avenir Book" panose="02000503020000020003" pitchFamily="2" charset="0"/>
                <a:ea typeface="Avenir Book" panose="02000503020000020003" pitchFamily="2" charset="0"/>
                <a:cs typeface="Avenir Book" panose="02000503020000020003" pitchFamily="2"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609599" y="1425955"/>
            <a:ext cx="4114800" cy="18288"/>
          </a:xfrm>
          <a:prstGeom prst="rect">
            <a:avLst/>
          </a:prstGeom>
          <a:solidFill>
            <a:srgbClr val="37609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n>
                <a:solidFill>
                  <a:srgbClr val="000000"/>
                </a:solidFill>
              </a:ln>
              <a:noFill/>
              <a:latin typeface="Avenir Book" panose="02000503020000020003" pitchFamily="2" charset="0"/>
              <a:ea typeface="Noto Sans Disp" panose="020B0502040504020204" pitchFamily="34" charset="0"/>
              <a:cs typeface="Noto Sans Disp" panose="020B0502040504020204" pitchFamily="34" charset="0"/>
            </a:endParaRPr>
          </a:p>
        </p:txBody>
      </p:sp>
    </p:spTree>
    <p:extLst>
      <p:ext uri="{BB962C8B-B14F-4D97-AF65-F5344CB8AC3E}">
        <p14:creationId xmlns:p14="http://schemas.microsoft.com/office/powerpoint/2010/main" val="3817214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de-by-Side: 5in (4x3 img)">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a:latin typeface="Avenir Book" panose="02000503020000020003" pitchFamily="2" charset="0"/>
                <a:ea typeface="Avenir Book" panose="02000503020000020003" pitchFamily="2" charset="0"/>
                <a:cs typeface="Avenir Book" panose="02000503020000020003" pitchFamily="2" charset="0"/>
              </a:defRPr>
            </a:lvl1pPr>
          </a:lstStyle>
          <a:p>
            <a:fld id="{2F4E2E3C-FF33-FC45-91A9-BDC48E1E835D}" type="slidenum">
              <a:rPr lang="en-US" smtClean="0"/>
              <a:pPr/>
              <a:t>‹#›</a:t>
            </a:fld>
            <a:endParaRPr lang="en-US" dirty="0"/>
          </a:p>
        </p:txBody>
      </p:sp>
      <p:sp>
        <p:nvSpPr>
          <p:cNvPr id="5" name="Title 1"/>
          <p:cNvSpPr>
            <a:spLocks noGrp="1"/>
          </p:cNvSpPr>
          <p:nvPr>
            <p:ph type="title" hasCustomPrompt="1"/>
          </p:nvPr>
        </p:nvSpPr>
        <p:spPr>
          <a:xfrm>
            <a:off x="609601" y="329184"/>
            <a:ext cx="4572000" cy="1097280"/>
          </a:xfrm>
          <a:prstGeom prst="rect">
            <a:avLst/>
          </a:prstGeom>
        </p:spPr>
        <p:txBody>
          <a:bodyPr anchor="b">
            <a:noAutofit/>
          </a:bodyPr>
          <a:lstStyle>
            <a:lvl1pPr algn="ctr">
              <a:defRPr sz="3600" b="0">
                <a:latin typeface="Avenir Book" panose="02000503020000020003" pitchFamily="2" charset="0"/>
                <a:ea typeface="Avenir Book" panose="02000503020000020003" pitchFamily="2" charset="0"/>
                <a:cs typeface="Avenir Book" panose="02000503020000020003" pitchFamily="2" charset="0"/>
              </a:defRPr>
            </a:lvl1pPr>
          </a:lstStyle>
          <a:p>
            <a:r>
              <a:rPr lang="x-none" dirty="0"/>
              <a:t>Title</a:t>
            </a:r>
            <a:endParaRPr lang="en-US" dirty="0"/>
          </a:p>
        </p:txBody>
      </p:sp>
      <p:sp>
        <p:nvSpPr>
          <p:cNvPr id="6" name="Content Placeholder 2"/>
          <p:cNvSpPr>
            <a:spLocks noGrp="1"/>
          </p:cNvSpPr>
          <p:nvPr>
            <p:ph idx="1"/>
          </p:nvPr>
        </p:nvSpPr>
        <p:spPr>
          <a:xfrm>
            <a:off x="609601" y="1575607"/>
            <a:ext cx="4572000" cy="4550557"/>
          </a:xfrm>
          <a:prstGeom prst="rect">
            <a:avLst/>
          </a:prstGeom>
        </p:spPr>
        <p:txBody>
          <a:bodyPr/>
          <a:lstStyle>
            <a:lvl1pPr>
              <a:defRPr sz="2200">
                <a:latin typeface="Avenir Book" panose="02000503020000020003" pitchFamily="2" charset="0"/>
                <a:ea typeface="Avenir Book" panose="02000503020000020003" pitchFamily="2" charset="0"/>
                <a:cs typeface="Avenir Book" panose="02000503020000020003" pitchFamily="2" charset="0"/>
              </a:defRPr>
            </a:lvl1pPr>
            <a:lvl2pPr>
              <a:defRPr sz="2000">
                <a:latin typeface="Avenir Book" panose="02000503020000020003" pitchFamily="2" charset="0"/>
                <a:ea typeface="Avenir Book" panose="02000503020000020003" pitchFamily="2" charset="0"/>
                <a:cs typeface="Avenir Book" panose="02000503020000020003" pitchFamily="2" charset="0"/>
              </a:defRPr>
            </a:lvl2pPr>
            <a:lvl3pPr>
              <a:defRPr sz="1800">
                <a:latin typeface="Avenir Book" panose="02000503020000020003" pitchFamily="2" charset="0"/>
                <a:ea typeface="Avenir Book" panose="02000503020000020003" pitchFamily="2" charset="0"/>
                <a:cs typeface="Avenir Book" panose="02000503020000020003" pitchFamily="2" charset="0"/>
              </a:defRPr>
            </a:lvl3pPr>
            <a:lvl4pPr>
              <a:defRPr sz="1600">
                <a:latin typeface="Avenir Book" panose="02000503020000020003" pitchFamily="2" charset="0"/>
                <a:ea typeface="Avenir Book" panose="02000503020000020003" pitchFamily="2" charset="0"/>
                <a:cs typeface="Avenir Book" panose="02000503020000020003" pitchFamily="2" charset="0"/>
              </a:defRPr>
            </a:lvl4pPr>
            <a:lvl5pPr>
              <a:defRPr sz="1400">
                <a:latin typeface="Avenir Book" panose="02000503020000020003" pitchFamily="2" charset="0"/>
                <a:ea typeface="Avenir Book" panose="02000503020000020003" pitchFamily="2" charset="0"/>
                <a:cs typeface="Avenir Book" panose="02000503020000020003" pitchFamily="2"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609599" y="1425955"/>
            <a:ext cx="4572000" cy="18288"/>
          </a:xfrm>
          <a:prstGeom prst="rect">
            <a:avLst/>
          </a:prstGeom>
          <a:solidFill>
            <a:srgbClr val="37609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n>
                <a:solidFill>
                  <a:srgbClr val="000000"/>
                </a:solidFill>
              </a:ln>
              <a:noFill/>
              <a:latin typeface="Avenir Book" panose="02000503020000020003" pitchFamily="2" charset="0"/>
              <a:ea typeface="Noto Sans Disp" panose="020B0502040504020204" pitchFamily="34" charset="0"/>
              <a:cs typeface="Noto Sans Disp" panose="020B0502040504020204" pitchFamily="34" charset="0"/>
            </a:endParaRPr>
          </a:p>
        </p:txBody>
      </p:sp>
    </p:spTree>
    <p:extLst>
      <p:ext uri="{BB962C8B-B14F-4D97-AF65-F5344CB8AC3E}">
        <p14:creationId xmlns:p14="http://schemas.microsoft.com/office/powerpoint/2010/main" val="621438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de-by-Side: 5.5in (square img)">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a:latin typeface="Avenir Book" panose="02000503020000020003" pitchFamily="2" charset="0"/>
                <a:ea typeface="Avenir Book" panose="02000503020000020003" pitchFamily="2" charset="0"/>
                <a:cs typeface="Avenir Book" panose="02000503020000020003" pitchFamily="2" charset="0"/>
              </a:defRPr>
            </a:lvl1pPr>
          </a:lstStyle>
          <a:p>
            <a:fld id="{2F4E2E3C-FF33-FC45-91A9-BDC48E1E835D}" type="slidenum">
              <a:rPr lang="en-US" smtClean="0"/>
              <a:pPr/>
              <a:t>‹#›</a:t>
            </a:fld>
            <a:endParaRPr lang="en-US" dirty="0"/>
          </a:p>
        </p:txBody>
      </p:sp>
      <p:sp>
        <p:nvSpPr>
          <p:cNvPr id="5" name="Title 1"/>
          <p:cNvSpPr>
            <a:spLocks noGrp="1"/>
          </p:cNvSpPr>
          <p:nvPr>
            <p:ph type="title" hasCustomPrompt="1"/>
          </p:nvPr>
        </p:nvSpPr>
        <p:spPr>
          <a:xfrm>
            <a:off x="609601" y="329184"/>
            <a:ext cx="5029200" cy="1097280"/>
          </a:xfrm>
          <a:prstGeom prst="rect">
            <a:avLst/>
          </a:prstGeom>
        </p:spPr>
        <p:txBody>
          <a:bodyPr anchor="b">
            <a:noAutofit/>
          </a:bodyPr>
          <a:lstStyle>
            <a:lvl1pPr algn="ctr">
              <a:defRPr sz="3600" b="0">
                <a:latin typeface="Avenir Book" panose="02000503020000020003" pitchFamily="2" charset="0"/>
                <a:ea typeface="Avenir Book" panose="02000503020000020003" pitchFamily="2" charset="0"/>
                <a:cs typeface="Avenir Book" panose="02000503020000020003" pitchFamily="2" charset="0"/>
              </a:defRPr>
            </a:lvl1pPr>
          </a:lstStyle>
          <a:p>
            <a:r>
              <a:rPr lang="x-none" dirty="0"/>
              <a:t>Title</a:t>
            </a:r>
            <a:endParaRPr lang="en-US" dirty="0"/>
          </a:p>
        </p:txBody>
      </p:sp>
      <p:sp>
        <p:nvSpPr>
          <p:cNvPr id="6" name="Content Placeholder 2"/>
          <p:cNvSpPr>
            <a:spLocks noGrp="1"/>
          </p:cNvSpPr>
          <p:nvPr>
            <p:ph idx="1"/>
          </p:nvPr>
        </p:nvSpPr>
        <p:spPr>
          <a:xfrm>
            <a:off x="609601" y="1575607"/>
            <a:ext cx="5029200" cy="4550557"/>
          </a:xfrm>
          <a:prstGeom prst="rect">
            <a:avLst/>
          </a:prstGeom>
        </p:spPr>
        <p:txBody>
          <a:bodyPr/>
          <a:lstStyle>
            <a:lvl1pPr>
              <a:defRPr sz="2200">
                <a:latin typeface="Avenir Book" panose="02000503020000020003" pitchFamily="2" charset="0"/>
                <a:ea typeface="Avenir Book" panose="02000503020000020003" pitchFamily="2" charset="0"/>
                <a:cs typeface="Avenir Book" panose="02000503020000020003" pitchFamily="2" charset="0"/>
              </a:defRPr>
            </a:lvl1pPr>
            <a:lvl2pPr>
              <a:defRPr sz="2000">
                <a:latin typeface="Avenir Book" panose="02000503020000020003" pitchFamily="2" charset="0"/>
                <a:ea typeface="Avenir Book" panose="02000503020000020003" pitchFamily="2" charset="0"/>
                <a:cs typeface="Avenir Book" panose="02000503020000020003" pitchFamily="2" charset="0"/>
              </a:defRPr>
            </a:lvl2pPr>
            <a:lvl3pPr>
              <a:defRPr sz="1800">
                <a:latin typeface="Avenir Book" panose="02000503020000020003" pitchFamily="2" charset="0"/>
                <a:ea typeface="Avenir Book" panose="02000503020000020003" pitchFamily="2" charset="0"/>
                <a:cs typeface="Avenir Book" panose="02000503020000020003" pitchFamily="2" charset="0"/>
              </a:defRPr>
            </a:lvl3pPr>
            <a:lvl4pPr>
              <a:defRPr sz="1600">
                <a:latin typeface="Avenir Book" panose="02000503020000020003" pitchFamily="2" charset="0"/>
                <a:ea typeface="Avenir Book" panose="02000503020000020003" pitchFamily="2" charset="0"/>
                <a:cs typeface="Avenir Book" panose="02000503020000020003" pitchFamily="2" charset="0"/>
              </a:defRPr>
            </a:lvl4pPr>
            <a:lvl5pPr>
              <a:defRPr sz="1400">
                <a:latin typeface="Avenir Book" panose="02000503020000020003" pitchFamily="2" charset="0"/>
                <a:ea typeface="Avenir Book" panose="02000503020000020003" pitchFamily="2" charset="0"/>
                <a:cs typeface="Avenir Book" panose="02000503020000020003" pitchFamily="2"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609599" y="1425955"/>
            <a:ext cx="5029200" cy="18288"/>
          </a:xfrm>
          <a:prstGeom prst="rect">
            <a:avLst/>
          </a:prstGeom>
          <a:solidFill>
            <a:srgbClr val="37609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n>
                <a:solidFill>
                  <a:srgbClr val="000000"/>
                </a:solidFill>
              </a:ln>
              <a:noFill/>
              <a:latin typeface="Avenir Book" panose="02000503020000020003" pitchFamily="2" charset="0"/>
              <a:ea typeface="Noto Sans Disp" panose="020B0502040504020204" pitchFamily="34" charset="0"/>
              <a:cs typeface="Noto Sans Disp" panose="020B0502040504020204" pitchFamily="34" charset="0"/>
            </a:endParaRPr>
          </a:p>
        </p:txBody>
      </p:sp>
    </p:spTree>
    <p:extLst>
      <p:ext uri="{BB962C8B-B14F-4D97-AF65-F5344CB8AC3E}">
        <p14:creationId xmlns:p14="http://schemas.microsoft.com/office/powerpoint/2010/main" val="26116221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de-by-Side: 6in (50%)">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a:latin typeface="Avenir Book" panose="02000503020000020003" pitchFamily="2" charset="0"/>
                <a:ea typeface="Avenir Book" panose="02000503020000020003" pitchFamily="2" charset="0"/>
                <a:cs typeface="Avenir Book" panose="02000503020000020003" pitchFamily="2" charset="0"/>
              </a:defRPr>
            </a:lvl1pPr>
          </a:lstStyle>
          <a:p>
            <a:fld id="{2F4E2E3C-FF33-FC45-91A9-BDC48E1E835D}" type="slidenum">
              <a:rPr lang="en-US" smtClean="0"/>
              <a:pPr/>
              <a:t>‹#›</a:t>
            </a:fld>
            <a:endParaRPr lang="en-US" dirty="0"/>
          </a:p>
        </p:txBody>
      </p:sp>
      <p:sp>
        <p:nvSpPr>
          <p:cNvPr id="5" name="Title 1"/>
          <p:cNvSpPr>
            <a:spLocks noGrp="1"/>
          </p:cNvSpPr>
          <p:nvPr>
            <p:ph type="title" hasCustomPrompt="1"/>
          </p:nvPr>
        </p:nvSpPr>
        <p:spPr>
          <a:xfrm>
            <a:off x="609601" y="329184"/>
            <a:ext cx="5486400" cy="1097280"/>
          </a:xfrm>
          <a:prstGeom prst="rect">
            <a:avLst/>
          </a:prstGeom>
        </p:spPr>
        <p:txBody>
          <a:bodyPr anchor="b">
            <a:noAutofit/>
          </a:bodyPr>
          <a:lstStyle>
            <a:lvl1pPr algn="ctr">
              <a:defRPr sz="3600" b="0">
                <a:latin typeface="Avenir Book" panose="02000503020000020003" pitchFamily="2" charset="0"/>
                <a:ea typeface="Avenir Book" panose="02000503020000020003" pitchFamily="2" charset="0"/>
                <a:cs typeface="Avenir Book" panose="02000503020000020003" pitchFamily="2" charset="0"/>
              </a:defRPr>
            </a:lvl1pPr>
          </a:lstStyle>
          <a:p>
            <a:r>
              <a:rPr lang="x-none" dirty="0"/>
              <a:t>Title</a:t>
            </a:r>
            <a:endParaRPr lang="en-US" dirty="0"/>
          </a:p>
        </p:txBody>
      </p:sp>
      <p:sp>
        <p:nvSpPr>
          <p:cNvPr id="6" name="Content Placeholder 2"/>
          <p:cNvSpPr>
            <a:spLocks noGrp="1"/>
          </p:cNvSpPr>
          <p:nvPr>
            <p:ph idx="1"/>
          </p:nvPr>
        </p:nvSpPr>
        <p:spPr>
          <a:xfrm>
            <a:off x="609599" y="1575607"/>
            <a:ext cx="5486402" cy="4550557"/>
          </a:xfrm>
          <a:prstGeom prst="rect">
            <a:avLst/>
          </a:prstGeom>
        </p:spPr>
        <p:txBody>
          <a:bodyPr/>
          <a:lstStyle>
            <a:lvl1pPr>
              <a:defRPr sz="2200">
                <a:latin typeface="Avenir Book" panose="02000503020000020003" pitchFamily="2" charset="0"/>
                <a:ea typeface="Avenir Book" panose="02000503020000020003" pitchFamily="2" charset="0"/>
                <a:cs typeface="Avenir Book" panose="02000503020000020003" pitchFamily="2" charset="0"/>
              </a:defRPr>
            </a:lvl1pPr>
            <a:lvl2pPr>
              <a:defRPr sz="2000">
                <a:latin typeface="Avenir Book" panose="02000503020000020003" pitchFamily="2" charset="0"/>
                <a:ea typeface="Avenir Book" panose="02000503020000020003" pitchFamily="2" charset="0"/>
                <a:cs typeface="Avenir Book" panose="02000503020000020003" pitchFamily="2" charset="0"/>
              </a:defRPr>
            </a:lvl2pPr>
            <a:lvl3pPr>
              <a:defRPr sz="1800">
                <a:latin typeface="Avenir Book" panose="02000503020000020003" pitchFamily="2" charset="0"/>
                <a:ea typeface="Avenir Book" panose="02000503020000020003" pitchFamily="2" charset="0"/>
                <a:cs typeface="Avenir Book" panose="02000503020000020003" pitchFamily="2" charset="0"/>
              </a:defRPr>
            </a:lvl3pPr>
            <a:lvl4pPr>
              <a:defRPr sz="1600">
                <a:latin typeface="Avenir Book" panose="02000503020000020003" pitchFamily="2" charset="0"/>
                <a:ea typeface="Avenir Book" panose="02000503020000020003" pitchFamily="2" charset="0"/>
                <a:cs typeface="Avenir Book" panose="02000503020000020003" pitchFamily="2" charset="0"/>
              </a:defRPr>
            </a:lvl4pPr>
            <a:lvl5pPr>
              <a:defRPr sz="1400">
                <a:latin typeface="Avenir Book" panose="02000503020000020003" pitchFamily="2" charset="0"/>
                <a:ea typeface="Avenir Book" panose="02000503020000020003" pitchFamily="2" charset="0"/>
                <a:cs typeface="Avenir Book" panose="02000503020000020003" pitchFamily="2"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609599" y="1425955"/>
            <a:ext cx="5486400" cy="18288"/>
          </a:xfrm>
          <a:prstGeom prst="rect">
            <a:avLst/>
          </a:prstGeom>
          <a:solidFill>
            <a:srgbClr val="37609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n>
                <a:solidFill>
                  <a:srgbClr val="000000"/>
                </a:solidFill>
              </a:ln>
              <a:noFill/>
              <a:latin typeface="Avenir Book" panose="02000503020000020003" pitchFamily="2" charset="0"/>
              <a:ea typeface="Noto Sans Disp" panose="020B0502040504020204" pitchFamily="34" charset="0"/>
              <a:cs typeface="Noto Sans Disp" panose="020B0502040504020204" pitchFamily="34" charset="0"/>
            </a:endParaRPr>
          </a:p>
        </p:txBody>
      </p:sp>
    </p:spTree>
    <p:extLst>
      <p:ext uri="{BB962C8B-B14F-4D97-AF65-F5344CB8AC3E}">
        <p14:creationId xmlns:p14="http://schemas.microsoft.com/office/powerpoint/2010/main" val="2883977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de-by-Side: 6.5in">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a:latin typeface="Avenir Book" panose="02000503020000020003" pitchFamily="2" charset="0"/>
                <a:ea typeface="Avenir Book" panose="02000503020000020003" pitchFamily="2" charset="0"/>
                <a:cs typeface="Avenir Book" panose="02000503020000020003" pitchFamily="2" charset="0"/>
              </a:defRPr>
            </a:lvl1pPr>
          </a:lstStyle>
          <a:p>
            <a:fld id="{2F4E2E3C-FF33-FC45-91A9-BDC48E1E835D}" type="slidenum">
              <a:rPr lang="en-US" smtClean="0"/>
              <a:pPr/>
              <a:t>‹#›</a:t>
            </a:fld>
            <a:endParaRPr lang="en-US" dirty="0"/>
          </a:p>
        </p:txBody>
      </p:sp>
      <p:sp>
        <p:nvSpPr>
          <p:cNvPr id="5" name="Title 1"/>
          <p:cNvSpPr>
            <a:spLocks noGrp="1"/>
          </p:cNvSpPr>
          <p:nvPr>
            <p:ph type="title" hasCustomPrompt="1"/>
          </p:nvPr>
        </p:nvSpPr>
        <p:spPr>
          <a:xfrm>
            <a:off x="609600" y="329184"/>
            <a:ext cx="5943600" cy="1097280"/>
          </a:xfrm>
          <a:prstGeom prst="rect">
            <a:avLst/>
          </a:prstGeom>
        </p:spPr>
        <p:txBody>
          <a:bodyPr anchor="b">
            <a:noAutofit/>
          </a:bodyPr>
          <a:lstStyle>
            <a:lvl1pPr algn="ctr">
              <a:defRPr sz="3600" b="0">
                <a:latin typeface="Avenir Book" panose="02000503020000020003" pitchFamily="2" charset="0"/>
                <a:ea typeface="Avenir Book" panose="02000503020000020003" pitchFamily="2" charset="0"/>
                <a:cs typeface="Avenir Book" panose="02000503020000020003" pitchFamily="2" charset="0"/>
              </a:defRPr>
            </a:lvl1pPr>
          </a:lstStyle>
          <a:p>
            <a:r>
              <a:rPr lang="x-none" dirty="0"/>
              <a:t>Title</a:t>
            </a:r>
            <a:endParaRPr lang="en-US" dirty="0"/>
          </a:p>
        </p:txBody>
      </p:sp>
      <p:sp>
        <p:nvSpPr>
          <p:cNvPr id="6" name="Content Placeholder 2"/>
          <p:cNvSpPr>
            <a:spLocks noGrp="1"/>
          </p:cNvSpPr>
          <p:nvPr>
            <p:ph idx="1"/>
          </p:nvPr>
        </p:nvSpPr>
        <p:spPr>
          <a:xfrm>
            <a:off x="609599" y="1575607"/>
            <a:ext cx="5943600" cy="4550557"/>
          </a:xfrm>
          <a:prstGeom prst="rect">
            <a:avLst/>
          </a:prstGeom>
        </p:spPr>
        <p:txBody>
          <a:bodyPr/>
          <a:lstStyle>
            <a:lvl1pPr>
              <a:defRPr sz="2200">
                <a:latin typeface="Avenir Book" panose="02000503020000020003" pitchFamily="2" charset="0"/>
                <a:ea typeface="Avenir Book" panose="02000503020000020003" pitchFamily="2" charset="0"/>
                <a:cs typeface="Avenir Book" panose="02000503020000020003" pitchFamily="2" charset="0"/>
              </a:defRPr>
            </a:lvl1pPr>
            <a:lvl2pPr>
              <a:defRPr sz="2000">
                <a:latin typeface="Avenir Book" panose="02000503020000020003" pitchFamily="2" charset="0"/>
                <a:ea typeface="Avenir Book" panose="02000503020000020003" pitchFamily="2" charset="0"/>
                <a:cs typeface="Avenir Book" panose="02000503020000020003" pitchFamily="2" charset="0"/>
              </a:defRPr>
            </a:lvl2pPr>
            <a:lvl3pPr>
              <a:defRPr sz="1800">
                <a:latin typeface="Avenir Book" panose="02000503020000020003" pitchFamily="2" charset="0"/>
                <a:ea typeface="Avenir Book" panose="02000503020000020003" pitchFamily="2" charset="0"/>
                <a:cs typeface="Avenir Book" panose="02000503020000020003" pitchFamily="2" charset="0"/>
              </a:defRPr>
            </a:lvl3pPr>
            <a:lvl4pPr>
              <a:defRPr sz="1600">
                <a:latin typeface="Avenir Book" panose="02000503020000020003" pitchFamily="2" charset="0"/>
                <a:ea typeface="Avenir Book" panose="02000503020000020003" pitchFamily="2" charset="0"/>
                <a:cs typeface="Avenir Book" panose="02000503020000020003" pitchFamily="2" charset="0"/>
              </a:defRPr>
            </a:lvl4pPr>
            <a:lvl5pPr>
              <a:defRPr sz="1400">
                <a:latin typeface="Avenir Book" panose="02000503020000020003" pitchFamily="2" charset="0"/>
                <a:ea typeface="Avenir Book" panose="02000503020000020003" pitchFamily="2" charset="0"/>
                <a:cs typeface="Avenir Book" panose="02000503020000020003" pitchFamily="2"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609599" y="1425955"/>
            <a:ext cx="5943600" cy="18288"/>
          </a:xfrm>
          <a:prstGeom prst="rect">
            <a:avLst/>
          </a:prstGeom>
          <a:solidFill>
            <a:srgbClr val="37609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n>
                <a:solidFill>
                  <a:srgbClr val="000000"/>
                </a:solidFill>
              </a:ln>
              <a:noFill/>
              <a:latin typeface="Avenir Book" panose="02000503020000020003" pitchFamily="2" charset="0"/>
              <a:ea typeface="Noto Sans Disp" panose="020B0502040504020204" pitchFamily="34" charset="0"/>
              <a:cs typeface="Noto Sans Disp" panose="020B0502040504020204" pitchFamily="34" charset="0"/>
            </a:endParaRPr>
          </a:p>
        </p:txBody>
      </p:sp>
    </p:spTree>
    <p:extLst>
      <p:ext uri="{BB962C8B-B14F-4D97-AF65-F5344CB8AC3E}">
        <p14:creationId xmlns:p14="http://schemas.microsoft.com/office/powerpoint/2010/main" val="11518410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de-by-Side: 7in">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a:latin typeface="Avenir Book" panose="02000503020000020003" pitchFamily="2" charset="0"/>
                <a:ea typeface="Avenir Book" panose="02000503020000020003" pitchFamily="2" charset="0"/>
                <a:cs typeface="Avenir Book" panose="02000503020000020003" pitchFamily="2" charset="0"/>
              </a:defRPr>
            </a:lvl1pPr>
          </a:lstStyle>
          <a:p>
            <a:fld id="{2F4E2E3C-FF33-FC45-91A9-BDC48E1E835D}" type="slidenum">
              <a:rPr lang="en-US" smtClean="0"/>
              <a:pPr/>
              <a:t>‹#›</a:t>
            </a:fld>
            <a:endParaRPr lang="en-US" dirty="0"/>
          </a:p>
        </p:txBody>
      </p:sp>
      <p:sp>
        <p:nvSpPr>
          <p:cNvPr id="5" name="Title 1"/>
          <p:cNvSpPr>
            <a:spLocks noGrp="1"/>
          </p:cNvSpPr>
          <p:nvPr>
            <p:ph type="title" hasCustomPrompt="1"/>
          </p:nvPr>
        </p:nvSpPr>
        <p:spPr>
          <a:xfrm>
            <a:off x="609601" y="329184"/>
            <a:ext cx="6400800" cy="1097280"/>
          </a:xfrm>
          <a:prstGeom prst="rect">
            <a:avLst/>
          </a:prstGeom>
        </p:spPr>
        <p:txBody>
          <a:bodyPr anchor="b">
            <a:noAutofit/>
          </a:bodyPr>
          <a:lstStyle>
            <a:lvl1pPr algn="ctr">
              <a:defRPr sz="3600" b="0">
                <a:latin typeface="Avenir Book" panose="02000503020000020003" pitchFamily="2" charset="0"/>
                <a:ea typeface="Avenir Book" panose="02000503020000020003" pitchFamily="2" charset="0"/>
                <a:cs typeface="Avenir Book" panose="02000503020000020003" pitchFamily="2" charset="0"/>
              </a:defRPr>
            </a:lvl1pPr>
          </a:lstStyle>
          <a:p>
            <a:r>
              <a:rPr lang="x-none" dirty="0"/>
              <a:t>Title</a:t>
            </a:r>
            <a:endParaRPr lang="en-US" dirty="0"/>
          </a:p>
        </p:txBody>
      </p:sp>
      <p:sp>
        <p:nvSpPr>
          <p:cNvPr id="6" name="Content Placeholder 2"/>
          <p:cNvSpPr>
            <a:spLocks noGrp="1"/>
          </p:cNvSpPr>
          <p:nvPr>
            <p:ph idx="1"/>
          </p:nvPr>
        </p:nvSpPr>
        <p:spPr>
          <a:xfrm>
            <a:off x="609599" y="1575607"/>
            <a:ext cx="6400800" cy="4550557"/>
          </a:xfrm>
          <a:prstGeom prst="rect">
            <a:avLst/>
          </a:prstGeom>
        </p:spPr>
        <p:txBody>
          <a:bodyPr/>
          <a:lstStyle>
            <a:lvl1pPr>
              <a:defRPr sz="2200">
                <a:latin typeface="Avenir Book" panose="02000503020000020003" pitchFamily="2" charset="0"/>
                <a:ea typeface="Avenir Book" panose="02000503020000020003" pitchFamily="2" charset="0"/>
                <a:cs typeface="Avenir Book" panose="02000503020000020003" pitchFamily="2" charset="0"/>
              </a:defRPr>
            </a:lvl1pPr>
            <a:lvl2pPr>
              <a:defRPr sz="2000">
                <a:latin typeface="Avenir Book" panose="02000503020000020003" pitchFamily="2" charset="0"/>
                <a:ea typeface="Avenir Book" panose="02000503020000020003" pitchFamily="2" charset="0"/>
                <a:cs typeface="Avenir Book" panose="02000503020000020003" pitchFamily="2" charset="0"/>
              </a:defRPr>
            </a:lvl2pPr>
            <a:lvl3pPr>
              <a:defRPr sz="1800">
                <a:latin typeface="Avenir Book" panose="02000503020000020003" pitchFamily="2" charset="0"/>
                <a:ea typeface="Avenir Book" panose="02000503020000020003" pitchFamily="2" charset="0"/>
                <a:cs typeface="Avenir Book" panose="02000503020000020003" pitchFamily="2" charset="0"/>
              </a:defRPr>
            </a:lvl3pPr>
            <a:lvl4pPr>
              <a:defRPr sz="1600">
                <a:latin typeface="Avenir Book" panose="02000503020000020003" pitchFamily="2" charset="0"/>
                <a:ea typeface="Avenir Book" panose="02000503020000020003" pitchFamily="2" charset="0"/>
                <a:cs typeface="Avenir Book" panose="02000503020000020003" pitchFamily="2" charset="0"/>
              </a:defRPr>
            </a:lvl4pPr>
            <a:lvl5pPr>
              <a:defRPr sz="1400">
                <a:latin typeface="Avenir Book" panose="02000503020000020003" pitchFamily="2" charset="0"/>
                <a:ea typeface="Avenir Book" panose="02000503020000020003" pitchFamily="2" charset="0"/>
                <a:cs typeface="Avenir Book" panose="02000503020000020003" pitchFamily="2"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609599" y="1425955"/>
            <a:ext cx="6400800" cy="18288"/>
          </a:xfrm>
          <a:prstGeom prst="rect">
            <a:avLst/>
          </a:prstGeom>
          <a:solidFill>
            <a:srgbClr val="37609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n>
                <a:solidFill>
                  <a:srgbClr val="000000"/>
                </a:solidFill>
              </a:ln>
              <a:noFill/>
              <a:latin typeface="Avenir Book" panose="02000503020000020003" pitchFamily="2" charset="0"/>
              <a:ea typeface="Noto Sans Disp" panose="020B0502040504020204" pitchFamily="34" charset="0"/>
              <a:cs typeface="Noto Sans Disp" panose="020B0502040504020204" pitchFamily="34" charset="0"/>
            </a:endParaRPr>
          </a:p>
        </p:txBody>
      </p:sp>
    </p:spTree>
    <p:extLst>
      <p:ext uri="{BB962C8B-B14F-4D97-AF65-F5344CB8AC3E}">
        <p14:creationId xmlns:p14="http://schemas.microsoft.com/office/powerpoint/2010/main" val="26214248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de-by-Side: 7.5in">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a:latin typeface="Avenir Book" panose="02000503020000020003" pitchFamily="2" charset="0"/>
                <a:ea typeface="Avenir Book" panose="02000503020000020003" pitchFamily="2" charset="0"/>
                <a:cs typeface="Avenir Book" panose="02000503020000020003" pitchFamily="2" charset="0"/>
              </a:defRPr>
            </a:lvl1pPr>
          </a:lstStyle>
          <a:p>
            <a:fld id="{2F4E2E3C-FF33-FC45-91A9-BDC48E1E835D}" type="slidenum">
              <a:rPr lang="en-US" smtClean="0"/>
              <a:pPr/>
              <a:t>‹#›</a:t>
            </a:fld>
            <a:endParaRPr lang="en-US" dirty="0"/>
          </a:p>
        </p:txBody>
      </p:sp>
      <p:sp>
        <p:nvSpPr>
          <p:cNvPr id="5" name="Title 1"/>
          <p:cNvSpPr>
            <a:spLocks noGrp="1"/>
          </p:cNvSpPr>
          <p:nvPr>
            <p:ph type="title" hasCustomPrompt="1"/>
          </p:nvPr>
        </p:nvSpPr>
        <p:spPr>
          <a:xfrm>
            <a:off x="609601" y="329184"/>
            <a:ext cx="6858000" cy="1097280"/>
          </a:xfrm>
          <a:prstGeom prst="rect">
            <a:avLst/>
          </a:prstGeom>
        </p:spPr>
        <p:txBody>
          <a:bodyPr anchor="b">
            <a:noAutofit/>
          </a:bodyPr>
          <a:lstStyle>
            <a:lvl1pPr algn="ctr">
              <a:defRPr sz="3600" b="0">
                <a:latin typeface="Avenir Book" panose="02000503020000020003" pitchFamily="2" charset="0"/>
                <a:ea typeface="Avenir Book" panose="02000503020000020003" pitchFamily="2" charset="0"/>
                <a:cs typeface="Avenir Book" panose="02000503020000020003" pitchFamily="2" charset="0"/>
              </a:defRPr>
            </a:lvl1pPr>
          </a:lstStyle>
          <a:p>
            <a:r>
              <a:rPr lang="x-none" dirty="0"/>
              <a:t>Title</a:t>
            </a:r>
            <a:endParaRPr lang="en-US" dirty="0"/>
          </a:p>
        </p:txBody>
      </p:sp>
      <p:sp>
        <p:nvSpPr>
          <p:cNvPr id="6" name="Content Placeholder 2"/>
          <p:cNvSpPr>
            <a:spLocks noGrp="1"/>
          </p:cNvSpPr>
          <p:nvPr>
            <p:ph idx="1"/>
          </p:nvPr>
        </p:nvSpPr>
        <p:spPr>
          <a:xfrm>
            <a:off x="609599" y="1575607"/>
            <a:ext cx="6858000" cy="4550557"/>
          </a:xfrm>
          <a:prstGeom prst="rect">
            <a:avLst/>
          </a:prstGeom>
        </p:spPr>
        <p:txBody>
          <a:bodyPr/>
          <a:lstStyle>
            <a:lvl1pPr>
              <a:defRPr sz="2200">
                <a:latin typeface="Avenir Book" panose="02000503020000020003" pitchFamily="2" charset="0"/>
                <a:ea typeface="Avenir Book" panose="02000503020000020003" pitchFamily="2" charset="0"/>
                <a:cs typeface="Avenir Book" panose="02000503020000020003" pitchFamily="2" charset="0"/>
              </a:defRPr>
            </a:lvl1pPr>
            <a:lvl2pPr>
              <a:defRPr sz="2000">
                <a:latin typeface="Avenir Book" panose="02000503020000020003" pitchFamily="2" charset="0"/>
                <a:ea typeface="Avenir Book" panose="02000503020000020003" pitchFamily="2" charset="0"/>
                <a:cs typeface="Avenir Book" panose="02000503020000020003" pitchFamily="2" charset="0"/>
              </a:defRPr>
            </a:lvl2pPr>
            <a:lvl3pPr>
              <a:defRPr sz="1800">
                <a:latin typeface="Avenir Book" panose="02000503020000020003" pitchFamily="2" charset="0"/>
                <a:ea typeface="Avenir Book" panose="02000503020000020003" pitchFamily="2" charset="0"/>
                <a:cs typeface="Avenir Book" panose="02000503020000020003" pitchFamily="2" charset="0"/>
              </a:defRPr>
            </a:lvl3pPr>
            <a:lvl4pPr>
              <a:defRPr sz="1600">
                <a:latin typeface="Avenir Book" panose="02000503020000020003" pitchFamily="2" charset="0"/>
                <a:ea typeface="Avenir Book" panose="02000503020000020003" pitchFamily="2" charset="0"/>
                <a:cs typeface="Avenir Book" panose="02000503020000020003" pitchFamily="2" charset="0"/>
              </a:defRPr>
            </a:lvl4pPr>
            <a:lvl5pPr>
              <a:defRPr sz="1400">
                <a:latin typeface="Avenir Book" panose="02000503020000020003" pitchFamily="2" charset="0"/>
                <a:ea typeface="Avenir Book" panose="02000503020000020003" pitchFamily="2" charset="0"/>
                <a:cs typeface="Avenir Book" panose="02000503020000020003" pitchFamily="2"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609599" y="1425955"/>
            <a:ext cx="6858000" cy="18288"/>
          </a:xfrm>
          <a:prstGeom prst="rect">
            <a:avLst/>
          </a:prstGeom>
          <a:solidFill>
            <a:srgbClr val="37609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n>
                <a:solidFill>
                  <a:srgbClr val="000000"/>
                </a:solidFill>
              </a:ln>
              <a:noFill/>
              <a:latin typeface="Avenir Book" panose="02000503020000020003" pitchFamily="2" charset="0"/>
              <a:ea typeface="Noto Sans Disp" panose="020B0502040504020204" pitchFamily="34" charset="0"/>
              <a:cs typeface="Noto Sans Disp" panose="020B0502040504020204" pitchFamily="34" charset="0"/>
            </a:endParaRPr>
          </a:p>
        </p:txBody>
      </p:sp>
    </p:spTree>
    <p:extLst>
      <p:ext uri="{BB962C8B-B14F-4D97-AF65-F5344CB8AC3E}">
        <p14:creationId xmlns:p14="http://schemas.microsoft.com/office/powerpoint/2010/main" val="3127066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de-by-Side: 8in (67%)">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a:latin typeface="Avenir Book" panose="02000503020000020003" pitchFamily="2" charset="0"/>
                <a:ea typeface="Avenir Book" panose="02000503020000020003" pitchFamily="2" charset="0"/>
                <a:cs typeface="Avenir Book" panose="02000503020000020003" pitchFamily="2" charset="0"/>
              </a:defRPr>
            </a:lvl1pPr>
          </a:lstStyle>
          <a:p>
            <a:fld id="{2F4E2E3C-FF33-FC45-91A9-BDC48E1E835D}" type="slidenum">
              <a:rPr lang="en-US" smtClean="0"/>
              <a:pPr/>
              <a:t>‹#›</a:t>
            </a:fld>
            <a:endParaRPr lang="en-US" dirty="0"/>
          </a:p>
        </p:txBody>
      </p:sp>
      <p:sp>
        <p:nvSpPr>
          <p:cNvPr id="5" name="Title 1"/>
          <p:cNvSpPr>
            <a:spLocks noGrp="1"/>
          </p:cNvSpPr>
          <p:nvPr>
            <p:ph type="title" hasCustomPrompt="1"/>
          </p:nvPr>
        </p:nvSpPr>
        <p:spPr>
          <a:xfrm>
            <a:off x="609599" y="329184"/>
            <a:ext cx="7315200" cy="1097280"/>
          </a:xfrm>
          <a:prstGeom prst="rect">
            <a:avLst/>
          </a:prstGeom>
        </p:spPr>
        <p:txBody>
          <a:bodyPr anchor="b">
            <a:noAutofit/>
          </a:bodyPr>
          <a:lstStyle>
            <a:lvl1pPr algn="ctr">
              <a:defRPr sz="3600" b="0">
                <a:latin typeface="Avenir Book" panose="02000503020000020003" pitchFamily="2" charset="0"/>
                <a:ea typeface="Avenir Book" panose="02000503020000020003" pitchFamily="2" charset="0"/>
                <a:cs typeface="Avenir Book" panose="02000503020000020003" pitchFamily="2" charset="0"/>
              </a:defRPr>
            </a:lvl1pPr>
          </a:lstStyle>
          <a:p>
            <a:r>
              <a:rPr lang="x-none" dirty="0"/>
              <a:t>Title</a:t>
            </a:r>
            <a:endParaRPr lang="en-US" dirty="0"/>
          </a:p>
        </p:txBody>
      </p:sp>
      <p:sp>
        <p:nvSpPr>
          <p:cNvPr id="6" name="Content Placeholder 2"/>
          <p:cNvSpPr>
            <a:spLocks noGrp="1"/>
          </p:cNvSpPr>
          <p:nvPr>
            <p:ph idx="1"/>
          </p:nvPr>
        </p:nvSpPr>
        <p:spPr>
          <a:xfrm>
            <a:off x="609599" y="1575607"/>
            <a:ext cx="7315200" cy="4550557"/>
          </a:xfrm>
          <a:prstGeom prst="rect">
            <a:avLst/>
          </a:prstGeom>
        </p:spPr>
        <p:txBody>
          <a:bodyPr/>
          <a:lstStyle>
            <a:lvl1pPr>
              <a:defRPr sz="2200">
                <a:latin typeface="Avenir Book" panose="02000503020000020003" pitchFamily="2" charset="0"/>
                <a:ea typeface="Avenir Book" panose="02000503020000020003" pitchFamily="2" charset="0"/>
                <a:cs typeface="Avenir Book" panose="02000503020000020003" pitchFamily="2" charset="0"/>
              </a:defRPr>
            </a:lvl1pPr>
            <a:lvl2pPr>
              <a:defRPr sz="2000">
                <a:latin typeface="Avenir Book" panose="02000503020000020003" pitchFamily="2" charset="0"/>
                <a:ea typeface="Avenir Book" panose="02000503020000020003" pitchFamily="2" charset="0"/>
                <a:cs typeface="Avenir Book" panose="02000503020000020003" pitchFamily="2" charset="0"/>
              </a:defRPr>
            </a:lvl2pPr>
            <a:lvl3pPr>
              <a:defRPr sz="1800">
                <a:latin typeface="Avenir Book" panose="02000503020000020003" pitchFamily="2" charset="0"/>
                <a:ea typeface="Avenir Book" panose="02000503020000020003" pitchFamily="2" charset="0"/>
                <a:cs typeface="Avenir Book" panose="02000503020000020003" pitchFamily="2" charset="0"/>
              </a:defRPr>
            </a:lvl3pPr>
            <a:lvl4pPr>
              <a:defRPr sz="1600">
                <a:latin typeface="Avenir Book" panose="02000503020000020003" pitchFamily="2" charset="0"/>
                <a:ea typeface="Avenir Book" panose="02000503020000020003" pitchFamily="2" charset="0"/>
                <a:cs typeface="Avenir Book" panose="02000503020000020003" pitchFamily="2" charset="0"/>
              </a:defRPr>
            </a:lvl4pPr>
            <a:lvl5pPr>
              <a:defRPr sz="1400">
                <a:latin typeface="Avenir Book" panose="02000503020000020003" pitchFamily="2" charset="0"/>
                <a:ea typeface="Avenir Book" panose="02000503020000020003" pitchFamily="2" charset="0"/>
                <a:cs typeface="Avenir Book" panose="02000503020000020003" pitchFamily="2"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609599" y="1425955"/>
            <a:ext cx="7315200" cy="18288"/>
          </a:xfrm>
          <a:prstGeom prst="rect">
            <a:avLst/>
          </a:prstGeom>
          <a:solidFill>
            <a:srgbClr val="37609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n>
                <a:solidFill>
                  <a:srgbClr val="000000"/>
                </a:solidFill>
              </a:ln>
              <a:noFill/>
              <a:latin typeface="Avenir Book" panose="02000503020000020003" pitchFamily="2" charset="0"/>
              <a:ea typeface="Noto Sans Disp" panose="020B0502040504020204" pitchFamily="34" charset="0"/>
              <a:cs typeface="Noto Sans Disp" panose="020B0502040504020204" pitchFamily="34" charset="0"/>
            </a:endParaRPr>
          </a:p>
        </p:txBody>
      </p:sp>
    </p:spTree>
    <p:extLst>
      <p:ext uri="{BB962C8B-B14F-4D97-AF65-F5344CB8AC3E}">
        <p14:creationId xmlns:p14="http://schemas.microsoft.com/office/powerpoint/2010/main" val="27632398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Panel Body">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1E735EEC-74D2-5E48-A82E-9707C720EC18}"/>
              </a:ext>
            </a:extLst>
          </p:cNvPr>
          <p:cNvSpPr>
            <a:spLocks noGrp="1"/>
          </p:cNvSpPr>
          <p:nvPr>
            <p:ph idx="1"/>
          </p:nvPr>
        </p:nvSpPr>
        <p:spPr>
          <a:xfrm>
            <a:off x="609601" y="1283581"/>
            <a:ext cx="5029200" cy="4842583"/>
          </a:xfrm>
          <a:prstGeom prst="rect">
            <a:avLst/>
          </a:prstGeom>
        </p:spPr>
        <p:txBody>
          <a:bodyPr/>
          <a:lstStyle>
            <a:lvl1pPr>
              <a:defRPr sz="2200">
                <a:latin typeface="Avenir Book" panose="02000503020000020003" pitchFamily="2" charset="0"/>
                <a:ea typeface="Avenir Book" panose="02000503020000020003" pitchFamily="2" charset="0"/>
                <a:cs typeface="Avenir Book" panose="02000503020000020003" pitchFamily="2" charset="0"/>
              </a:defRPr>
            </a:lvl1pPr>
            <a:lvl2pPr>
              <a:defRPr sz="2000">
                <a:latin typeface="Avenir Book" panose="02000503020000020003" pitchFamily="2" charset="0"/>
                <a:ea typeface="Avenir Book" panose="02000503020000020003" pitchFamily="2" charset="0"/>
                <a:cs typeface="Avenir Book" panose="02000503020000020003" pitchFamily="2" charset="0"/>
              </a:defRPr>
            </a:lvl2pPr>
            <a:lvl3pPr>
              <a:defRPr sz="1800">
                <a:latin typeface="Avenir Book" panose="02000503020000020003" pitchFamily="2" charset="0"/>
                <a:ea typeface="Avenir Book" panose="02000503020000020003" pitchFamily="2" charset="0"/>
                <a:cs typeface="Avenir Book" panose="02000503020000020003" pitchFamily="2" charset="0"/>
              </a:defRPr>
            </a:lvl3pPr>
            <a:lvl4pPr>
              <a:defRPr sz="1600">
                <a:latin typeface="Avenir Book" panose="02000503020000020003" pitchFamily="2" charset="0"/>
                <a:ea typeface="Avenir Book" panose="02000503020000020003" pitchFamily="2" charset="0"/>
                <a:cs typeface="Avenir Book" panose="02000503020000020003" pitchFamily="2" charset="0"/>
              </a:defRPr>
            </a:lvl4pPr>
            <a:lvl5pPr>
              <a:defRPr sz="1400">
                <a:latin typeface="Avenir Book" panose="02000503020000020003" pitchFamily="2" charset="0"/>
                <a:ea typeface="Avenir Book" panose="02000503020000020003" pitchFamily="2" charset="0"/>
                <a:cs typeface="Avenir Book" panose="02000503020000020003" pitchFamily="2"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5833C54B-13FF-4F4F-B432-ECD01FCCEB16}"/>
              </a:ext>
            </a:extLst>
          </p:cNvPr>
          <p:cNvSpPr>
            <a:spLocks noGrp="1"/>
          </p:cNvSpPr>
          <p:nvPr>
            <p:ph idx="10"/>
          </p:nvPr>
        </p:nvSpPr>
        <p:spPr>
          <a:xfrm>
            <a:off x="6553199" y="1299927"/>
            <a:ext cx="5029200" cy="4824295"/>
          </a:xfrm>
          <a:prstGeom prst="rect">
            <a:avLst/>
          </a:prstGeom>
        </p:spPr>
        <p:txBody>
          <a:bodyPr/>
          <a:lstStyle>
            <a:lvl1pPr>
              <a:defRPr sz="2200">
                <a:latin typeface="Avenir Book" panose="02000503020000020003" pitchFamily="2" charset="0"/>
                <a:ea typeface="Avenir Book" panose="02000503020000020003" pitchFamily="2" charset="0"/>
                <a:cs typeface="Avenir Book" panose="02000503020000020003" pitchFamily="2" charset="0"/>
              </a:defRPr>
            </a:lvl1pPr>
            <a:lvl2pPr>
              <a:defRPr sz="2000">
                <a:latin typeface="Avenir Book" panose="02000503020000020003" pitchFamily="2" charset="0"/>
                <a:ea typeface="Avenir Book" panose="02000503020000020003" pitchFamily="2" charset="0"/>
                <a:cs typeface="Avenir Book" panose="02000503020000020003" pitchFamily="2" charset="0"/>
              </a:defRPr>
            </a:lvl2pPr>
            <a:lvl3pPr>
              <a:defRPr sz="1800">
                <a:latin typeface="Avenir Book" panose="02000503020000020003" pitchFamily="2" charset="0"/>
                <a:ea typeface="Avenir Book" panose="02000503020000020003" pitchFamily="2" charset="0"/>
                <a:cs typeface="Avenir Book" panose="02000503020000020003" pitchFamily="2" charset="0"/>
              </a:defRPr>
            </a:lvl3pPr>
            <a:lvl4pPr>
              <a:defRPr sz="1600">
                <a:latin typeface="Avenir Book" panose="02000503020000020003" pitchFamily="2" charset="0"/>
                <a:ea typeface="Avenir Book" panose="02000503020000020003" pitchFamily="2" charset="0"/>
                <a:cs typeface="Avenir Book" panose="02000503020000020003" pitchFamily="2" charset="0"/>
              </a:defRPr>
            </a:lvl4pPr>
            <a:lvl5pPr>
              <a:defRPr sz="1400">
                <a:latin typeface="Avenir Book" panose="02000503020000020003" pitchFamily="2" charset="0"/>
                <a:ea typeface="Avenir Book" panose="02000503020000020003" pitchFamily="2" charset="0"/>
                <a:cs typeface="Avenir Book" panose="02000503020000020003" pitchFamily="2"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Slide Number Placeholder 3">
            <a:extLst>
              <a:ext uri="{FF2B5EF4-FFF2-40B4-BE49-F238E27FC236}">
                <a16:creationId xmlns:a16="http://schemas.microsoft.com/office/drawing/2014/main" id="{D3B22AF2-CBC8-5D4E-B5E5-9FFB1E66726E}"/>
              </a:ext>
            </a:extLst>
          </p:cNvPr>
          <p:cNvSpPr>
            <a:spLocks noGrp="1"/>
          </p:cNvSpPr>
          <p:nvPr>
            <p:ph type="sldNum" sz="quarter" idx="11"/>
          </p:nvPr>
        </p:nvSpPr>
        <p:spPr>
          <a:xfrm>
            <a:off x="10931409" y="6356351"/>
            <a:ext cx="650991" cy="365125"/>
          </a:xfrm>
        </p:spPr>
        <p:txBody>
          <a:bodyPr/>
          <a:lstStyle>
            <a:lvl1pPr>
              <a:defRPr>
                <a:latin typeface="Avenir Book" panose="02000503020000020003" pitchFamily="2" charset="0"/>
                <a:ea typeface="Avenir Book" panose="02000503020000020003" pitchFamily="2" charset="0"/>
                <a:cs typeface="Avenir Book" panose="02000503020000020003" pitchFamily="2" charset="0"/>
              </a:defRPr>
            </a:lvl1pPr>
          </a:lstStyle>
          <a:p>
            <a:fld id="{2F4E2E3C-FF33-FC45-91A9-BDC48E1E835D}" type="slidenum">
              <a:rPr lang="en-US" smtClean="0"/>
              <a:pPr/>
              <a:t>‹#›</a:t>
            </a:fld>
            <a:endParaRPr lang="en-US" dirty="0"/>
          </a:p>
        </p:txBody>
      </p:sp>
      <p:sp>
        <p:nvSpPr>
          <p:cNvPr id="9" name="Rectangle 8">
            <a:extLst>
              <a:ext uri="{FF2B5EF4-FFF2-40B4-BE49-F238E27FC236}">
                <a16:creationId xmlns:a16="http://schemas.microsoft.com/office/drawing/2014/main" id="{C41ED66D-70A6-4044-84B5-A99823C7970B}"/>
              </a:ext>
            </a:extLst>
          </p:cNvPr>
          <p:cNvSpPr/>
          <p:nvPr userDrawn="1"/>
        </p:nvSpPr>
        <p:spPr>
          <a:xfrm>
            <a:off x="609600" y="1192140"/>
            <a:ext cx="10972800" cy="18288"/>
          </a:xfrm>
          <a:prstGeom prst="rect">
            <a:avLst/>
          </a:prstGeom>
          <a:solidFill>
            <a:srgbClr val="37609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n>
                <a:solidFill>
                  <a:srgbClr val="000000"/>
                </a:solidFill>
              </a:ln>
              <a:noFill/>
              <a:latin typeface="Avenir Book" panose="02000503020000020003" pitchFamily="2" charset="0"/>
              <a:ea typeface="Noto Sans Disp" panose="020B0502040504020204" pitchFamily="34" charset="0"/>
              <a:cs typeface="Noto Sans Disp" panose="020B0502040504020204" pitchFamily="34" charset="0"/>
            </a:endParaRPr>
          </a:p>
        </p:txBody>
      </p:sp>
      <p:sp>
        <p:nvSpPr>
          <p:cNvPr id="11" name="Title 24">
            <a:extLst>
              <a:ext uri="{FF2B5EF4-FFF2-40B4-BE49-F238E27FC236}">
                <a16:creationId xmlns:a16="http://schemas.microsoft.com/office/drawing/2014/main" id="{351DCBB9-C4FF-B04C-9A76-45DA7127C3DC}"/>
              </a:ext>
            </a:extLst>
          </p:cNvPr>
          <p:cNvSpPr>
            <a:spLocks noGrp="1"/>
          </p:cNvSpPr>
          <p:nvPr>
            <p:ph type="title" hasCustomPrompt="1"/>
          </p:nvPr>
        </p:nvSpPr>
        <p:spPr>
          <a:xfrm>
            <a:off x="609600" y="365760"/>
            <a:ext cx="10972800" cy="822960"/>
          </a:xfrm>
          <a:prstGeom prst="rect">
            <a:avLst/>
          </a:prstGeom>
        </p:spPr>
        <p:txBody>
          <a:bodyPr anchor="ctr">
            <a:normAutofit/>
          </a:bodyPr>
          <a:lstStyle>
            <a:lvl1pPr algn="ctr">
              <a:defRPr sz="3600" cap="none" baseline="0">
                <a:latin typeface="Avenir Book" panose="02000503020000020003" pitchFamily="2" charset="0"/>
                <a:ea typeface="Avenir Book" panose="02000503020000020003" pitchFamily="2" charset="0"/>
                <a:cs typeface="Avenir Book" panose="02000503020000020003" pitchFamily="2" charset="0"/>
              </a:defRPr>
            </a:lvl1pPr>
          </a:lstStyle>
          <a:p>
            <a:r>
              <a:rPr lang="x-none" dirty="0"/>
              <a:t>Title</a:t>
            </a:r>
            <a:endParaRPr lang="en-US" dirty="0"/>
          </a:p>
        </p:txBody>
      </p:sp>
    </p:spTree>
    <p:extLst>
      <p:ext uri="{BB962C8B-B14F-4D97-AF65-F5344CB8AC3E}">
        <p14:creationId xmlns:p14="http://schemas.microsoft.com/office/powerpoint/2010/main" val="7153475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Panel">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55EE7BF-64F4-9340-A86F-978CE62131A4}"/>
              </a:ext>
            </a:extLst>
          </p:cNvPr>
          <p:cNvSpPr>
            <a:spLocks noGrp="1"/>
          </p:cNvSpPr>
          <p:nvPr>
            <p:ph type="title" hasCustomPrompt="1"/>
          </p:nvPr>
        </p:nvSpPr>
        <p:spPr>
          <a:xfrm>
            <a:off x="609599" y="329184"/>
            <a:ext cx="5029200" cy="1097280"/>
          </a:xfrm>
          <a:prstGeom prst="rect">
            <a:avLst/>
          </a:prstGeom>
        </p:spPr>
        <p:txBody>
          <a:bodyPr anchor="b">
            <a:noAutofit/>
          </a:bodyPr>
          <a:lstStyle>
            <a:lvl1pPr algn="ctr">
              <a:defRPr sz="3600" b="0">
                <a:latin typeface="Avenir Book" panose="02000503020000020003" pitchFamily="2" charset="0"/>
                <a:ea typeface="Avenir Book" panose="02000503020000020003" pitchFamily="2" charset="0"/>
                <a:cs typeface="Avenir Book" panose="02000503020000020003" pitchFamily="2" charset="0"/>
              </a:defRPr>
            </a:lvl1pPr>
          </a:lstStyle>
          <a:p>
            <a:r>
              <a:rPr lang="x-none" dirty="0"/>
              <a:t>Title</a:t>
            </a:r>
            <a:endParaRPr lang="en-US" dirty="0"/>
          </a:p>
        </p:txBody>
      </p:sp>
      <p:sp>
        <p:nvSpPr>
          <p:cNvPr id="12" name="Content Placeholder 2">
            <a:extLst>
              <a:ext uri="{FF2B5EF4-FFF2-40B4-BE49-F238E27FC236}">
                <a16:creationId xmlns:a16="http://schemas.microsoft.com/office/drawing/2014/main" id="{1E735EEC-74D2-5E48-A82E-9707C720EC18}"/>
              </a:ext>
            </a:extLst>
          </p:cNvPr>
          <p:cNvSpPr>
            <a:spLocks noGrp="1"/>
          </p:cNvSpPr>
          <p:nvPr>
            <p:ph idx="1"/>
          </p:nvPr>
        </p:nvSpPr>
        <p:spPr>
          <a:xfrm>
            <a:off x="609601" y="1575607"/>
            <a:ext cx="5029200" cy="4550557"/>
          </a:xfrm>
          <a:prstGeom prst="rect">
            <a:avLst/>
          </a:prstGeom>
        </p:spPr>
        <p:txBody>
          <a:bodyPr/>
          <a:lstStyle>
            <a:lvl1pPr>
              <a:defRPr sz="2200">
                <a:latin typeface="Avenir Book" panose="02000503020000020003" pitchFamily="2" charset="0"/>
                <a:ea typeface="Avenir Book" panose="02000503020000020003" pitchFamily="2" charset="0"/>
                <a:cs typeface="Avenir Book" panose="02000503020000020003" pitchFamily="2" charset="0"/>
              </a:defRPr>
            </a:lvl1pPr>
            <a:lvl2pPr>
              <a:defRPr sz="2000">
                <a:latin typeface="Avenir Book" panose="02000503020000020003" pitchFamily="2" charset="0"/>
                <a:ea typeface="Avenir Book" panose="02000503020000020003" pitchFamily="2" charset="0"/>
                <a:cs typeface="Avenir Book" panose="02000503020000020003" pitchFamily="2" charset="0"/>
              </a:defRPr>
            </a:lvl2pPr>
            <a:lvl3pPr>
              <a:defRPr sz="1800">
                <a:latin typeface="Avenir Book" panose="02000503020000020003" pitchFamily="2" charset="0"/>
                <a:ea typeface="Avenir Book" panose="02000503020000020003" pitchFamily="2" charset="0"/>
                <a:cs typeface="Avenir Book" panose="02000503020000020003" pitchFamily="2" charset="0"/>
              </a:defRPr>
            </a:lvl3pPr>
            <a:lvl4pPr>
              <a:defRPr sz="1600">
                <a:latin typeface="Avenir Book" panose="02000503020000020003" pitchFamily="2" charset="0"/>
                <a:ea typeface="Avenir Book" panose="02000503020000020003" pitchFamily="2" charset="0"/>
                <a:cs typeface="Avenir Book" panose="02000503020000020003" pitchFamily="2" charset="0"/>
              </a:defRPr>
            </a:lvl4pPr>
            <a:lvl5pPr>
              <a:defRPr sz="1400">
                <a:latin typeface="Avenir Book" panose="02000503020000020003" pitchFamily="2" charset="0"/>
                <a:ea typeface="Avenir Book" panose="02000503020000020003" pitchFamily="2" charset="0"/>
                <a:cs typeface="Avenir Book" panose="02000503020000020003" pitchFamily="2"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a:extLst>
              <a:ext uri="{FF2B5EF4-FFF2-40B4-BE49-F238E27FC236}">
                <a16:creationId xmlns:a16="http://schemas.microsoft.com/office/drawing/2014/main" id="{E1DA796C-35C8-554F-A978-2BBD9594AD1E}"/>
              </a:ext>
            </a:extLst>
          </p:cNvPr>
          <p:cNvSpPr/>
          <p:nvPr userDrawn="1"/>
        </p:nvSpPr>
        <p:spPr>
          <a:xfrm>
            <a:off x="609599" y="1425955"/>
            <a:ext cx="5029200" cy="18288"/>
          </a:xfrm>
          <a:prstGeom prst="rect">
            <a:avLst/>
          </a:prstGeom>
          <a:solidFill>
            <a:srgbClr val="37609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n>
                <a:solidFill>
                  <a:srgbClr val="000000"/>
                </a:solidFill>
              </a:ln>
              <a:noFill/>
              <a:latin typeface="Avenir Book" panose="02000503020000020003" pitchFamily="2" charset="0"/>
              <a:ea typeface="Noto Sans Disp" panose="020B0502040504020204" pitchFamily="34" charset="0"/>
              <a:cs typeface="Noto Sans Disp" panose="020B0502040504020204" pitchFamily="34" charset="0"/>
            </a:endParaRPr>
          </a:p>
        </p:txBody>
      </p:sp>
      <p:sp>
        <p:nvSpPr>
          <p:cNvPr id="16" name="Content Placeholder 2">
            <a:extLst>
              <a:ext uri="{FF2B5EF4-FFF2-40B4-BE49-F238E27FC236}">
                <a16:creationId xmlns:a16="http://schemas.microsoft.com/office/drawing/2014/main" id="{5833C54B-13FF-4F4F-B432-ECD01FCCEB16}"/>
              </a:ext>
            </a:extLst>
          </p:cNvPr>
          <p:cNvSpPr>
            <a:spLocks noGrp="1"/>
          </p:cNvSpPr>
          <p:nvPr>
            <p:ph idx="10"/>
          </p:nvPr>
        </p:nvSpPr>
        <p:spPr>
          <a:xfrm>
            <a:off x="6553203" y="1575098"/>
            <a:ext cx="5029200" cy="4550557"/>
          </a:xfrm>
          <a:prstGeom prst="rect">
            <a:avLst/>
          </a:prstGeom>
        </p:spPr>
        <p:txBody>
          <a:bodyPr/>
          <a:lstStyle>
            <a:lvl1pPr>
              <a:defRPr sz="2200">
                <a:latin typeface="Avenir Book" panose="02000503020000020003" pitchFamily="2" charset="0"/>
                <a:ea typeface="Avenir Book" panose="02000503020000020003" pitchFamily="2" charset="0"/>
                <a:cs typeface="Avenir Book" panose="02000503020000020003" pitchFamily="2" charset="0"/>
              </a:defRPr>
            </a:lvl1pPr>
            <a:lvl2pPr>
              <a:defRPr sz="2000">
                <a:latin typeface="Avenir Book" panose="02000503020000020003" pitchFamily="2" charset="0"/>
                <a:ea typeface="Avenir Book" panose="02000503020000020003" pitchFamily="2" charset="0"/>
                <a:cs typeface="Avenir Book" panose="02000503020000020003" pitchFamily="2" charset="0"/>
              </a:defRPr>
            </a:lvl2pPr>
            <a:lvl3pPr>
              <a:defRPr sz="1800">
                <a:latin typeface="Avenir Book" panose="02000503020000020003" pitchFamily="2" charset="0"/>
                <a:ea typeface="Avenir Book" panose="02000503020000020003" pitchFamily="2" charset="0"/>
                <a:cs typeface="Avenir Book" panose="02000503020000020003" pitchFamily="2" charset="0"/>
              </a:defRPr>
            </a:lvl3pPr>
            <a:lvl4pPr>
              <a:defRPr sz="1600">
                <a:latin typeface="Avenir Book" panose="02000503020000020003" pitchFamily="2" charset="0"/>
                <a:ea typeface="Avenir Book" panose="02000503020000020003" pitchFamily="2" charset="0"/>
                <a:cs typeface="Avenir Book" panose="02000503020000020003" pitchFamily="2" charset="0"/>
              </a:defRPr>
            </a:lvl4pPr>
            <a:lvl5pPr>
              <a:defRPr sz="1400">
                <a:latin typeface="Avenir Book" panose="02000503020000020003" pitchFamily="2" charset="0"/>
                <a:ea typeface="Avenir Book" panose="02000503020000020003" pitchFamily="2" charset="0"/>
                <a:cs typeface="Avenir Book" panose="02000503020000020003" pitchFamily="2"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a:extLst>
              <a:ext uri="{FF2B5EF4-FFF2-40B4-BE49-F238E27FC236}">
                <a16:creationId xmlns:a16="http://schemas.microsoft.com/office/drawing/2014/main" id="{57295874-F4D5-0E4C-9BBF-EB0A00505229}"/>
              </a:ext>
            </a:extLst>
          </p:cNvPr>
          <p:cNvSpPr/>
          <p:nvPr userDrawn="1"/>
        </p:nvSpPr>
        <p:spPr>
          <a:xfrm>
            <a:off x="6553201" y="1425446"/>
            <a:ext cx="5029200" cy="18288"/>
          </a:xfrm>
          <a:prstGeom prst="rect">
            <a:avLst/>
          </a:prstGeom>
          <a:solidFill>
            <a:srgbClr val="37609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n>
                <a:solidFill>
                  <a:srgbClr val="000000"/>
                </a:solidFill>
              </a:ln>
              <a:noFill/>
              <a:latin typeface="Avenir Book" panose="02000503020000020003" pitchFamily="2" charset="0"/>
              <a:ea typeface="Noto Sans Disp" panose="020B0502040504020204" pitchFamily="34" charset="0"/>
              <a:cs typeface="Noto Sans Disp" panose="020B0502040504020204" pitchFamily="34" charset="0"/>
            </a:endParaRPr>
          </a:p>
        </p:txBody>
      </p:sp>
      <p:sp>
        <p:nvSpPr>
          <p:cNvPr id="18" name="Slide Number Placeholder 3">
            <a:extLst>
              <a:ext uri="{FF2B5EF4-FFF2-40B4-BE49-F238E27FC236}">
                <a16:creationId xmlns:a16="http://schemas.microsoft.com/office/drawing/2014/main" id="{D3B22AF2-CBC8-5D4E-B5E5-9FFB1E66726E}"/>
              </a:ext>
            </a:extLst>
          </p:cNvPr>
          <p:cNvSpPr>
            <a:spLocks noGrp="1"/>
          </p:cNvSpPr>
          <p:nvPr>
            <p:ph type="sldNum" sz="quarter" idx="11"/>
          </p:nvPr>
        </p:nvSpPr>
        <p:spPr>
          <a:xfrm>
            <a:off x="10931409" y="6356351"/>
            <a:ext cx="650991" cy="365125"/>
          </a:xfrm>
        </p:spPr>
        <p:txBody>
          <a:bodyPr/>
          <a:lstStyle>
            <a:lvl1pPr>
              <a:defRPr>
                <a:latin typeface="Avenir Book" panose="02000503020000020003" pitchFamily="2" charset="0"/>
                <a:ea typeface="Avenir Book" panose="02000503020000020003" pitchFamily="2" charset="0"/>
                <a:cs typeface="Avenir Book" panose="02000503020000020003" pitchFamily="2" charset="0"/>
              </a:defRPr>
            </a:lvl1pPr>
          </a:lstStyle>
          <a:p>
            <a:fld id="{2F4E2E3C-FF33-FC45-91A9-BDC48E1E835D}" type="slidenum">
              <a:rPr lang="en-US" smtClean="0"/>
              <a:pPr/>
              <a:t>‹#›</a:t>
            </a:fld>
            <a:endParaRPr lang="en-US" dirty="0"/>
          </a:p>
        </p:txBody>
      </p:sp>
      <p:sp>
        <p:nvSpPr>
          <p:cNvPr id="3" name="Text Placeholder 2">
            <a:extLst>
              <a:ext uri="{FF2B5EF4-FFF2-40B4-BE49-F238E27FC236}">
                <a16:creationId xmlns:a16="http://schemas.microsoft.com/office/drawing/2014/main" id="{AB9657AC-E8C6-C246-BC70-87E2F3123EA3}"/>
              </a:ext>
            </a:extLst>
          </p:cNvPr>
          <p:cNvSpPr>
            <a:spLocks noGrp="1"/>
          </p:cNvSpPr>
          <p:nvPr>
            <p:ph type="body" sz="quarter" idx="12" hasCustomPrompt="1"/>
          </p:nvPr>
        </p:nvSpPr>
        <p:spPr>
          <a:xfrm>
            <a:off x="6555933" y="328675"/>
            <a:ext cx="5029200" cy="1097280"/>
          </a:xfrm>
          <a:prstGeom prst="rect">
            <a:avLst/>
          </a:prstGeom>
        </p:spPr>
        <p:txBody>
          <a:bodyPr anchor="b"/>
          <a:lstStyle>
            <a:lvl1pPr algn="ctr">
              <a:buNone/>
              <a:defRPr sz="3600">
                <a:latin typeface="Avenir Book" panose="02000503020000020003" pitchFamily="2" charset="0"/>
                <a:ea typeface="Noto Sans" panose="020B0502040504020204" pitchFamily="34" charset="0"/>
                <a:cs typeface="Noto Sans" panose="020B0502040504020204" pitchFamily="34" charset="0"/>
              </a:defRPr>
            </a:lvl1pPr>
          </a:lstStyle>
          <a:p>
            <a:pPr lvl="0"/>
            <a:r>
              <a:rPr lang="en-US" dirty="0"/>
              <a:t>Title</a:t>
            </a:r>
          </a:p>
        </p:txBody>
      </p:sp>
    </p:spTree>
    <p:extLst>
      <p:ext uri="{BB962C8B-B14F-4D97-AF65-F5344CB8AC3E}">
        <p14:creationId xmlns:p14="http://schemas.microsoft.com/office/powerpoint/2010/main" val="3604139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nchor="ctr"/>
          <a:lstStyle>
            <a:lvl1pPr>
              <a:defRPr>
                <a:latin typeface="Avenir Book" panose="02000503020000020003" pitchFamily="2" charset="0"/>
                <a:ea typeface="Avenir Book" panose="02000503020000020003" pitchFamily="2" charset="0"/>
                <a:cs typeface="Avenir Book" panose="02000503020000020003" pitchFamily="2" charset="0"/>
              </a:defRPr>
            </a:lvl1pPr>
          </a:lstStyle>
          <a:p>
            <a:fld id="{2F4E2E3C-FF33-FC45-91A9-BDC48E1E835D}" type="slidenum">
              <a:rPr lang="en-US" smtClean="0"/>
              <a:pPr/>
              <a:t>‹#›</a:t>
            </a:fld>
            <a:endParaRPr lang="en-US" dirty="0"/>
          </a:p>
        </p:txBody>
      </p:sp>
      <p:sp>
        <p:nvSpPr>
          <p:cNvPr id="5" name="Text Placeholder 18"/>
          <p:cNvSpPr>
            <a:spLocks noGrp="1"/>
          </p:cNvSpPr>
          <p:nvPr>
            <p:ph type="body" sz="quarter" idx="12" hasCustomPrompt="1"/>
          </p:nvPr>
        </p:nvSpPr>
        <p:spPr>
          <a:xfrm>
            <a:off x="836037" y="2485366"/>
            <a:ext cx="10519929" cy="622515"/>
          </a:xfrm>
          <a:prstGeom prst="rect">
            <a:avLst/>
          </a:prstGeom>
        </p:spPr>
        <p:txBody>
          <a:bodyPr>
            <a:normAutofit/>
          </a:bodyPr>
          <a:lstStyle>
            <a:lvl1pPr marL="0" indent="0" algn="ctr">
              <a:buNone/>
              <a:defRPr sz="3600" cap="none" baseline="0">
                <a:latin typeface="Avenir Book" panose="02000503020000020003" pitchFamily="2" charset="0"/>
                <a:ea typeface="Avenir Book" panose="02000503020000020003" pitchFamily="2" charset="0"/>
                <a:cs typeface="Avenir Book" panose="02000503020000020003" pitchFamily="2" charset="0"/>
              </a:defRPr>
            </a:lvl1pPr>
          </a:lstStyle>
          <a:p>
            <a:pPr lvl="0"/>
            <a:r>
              <a:rPr lang="x-none" dirty="0"/>
              <a:t>Section Title</a:t>
            </a:r>
            <a:endParaRPr lang="en-US" dirty="0"/>
          </a:p>
        </p:txBody>
      </p:sp>
      <p:sp>
        <p:nvSpPr>
          <p:cNvPr id="6" name="Rectangle 5"/>
          <p:cNvSpPr/>
          <p:nvPr userDrawn="1"/>
        </p:nvSpPr>
        <p:spPr>
          <a:xfrm>
            <a:off x="3657600" y="3350549"/>
            <a:ext cx="4876800" cy="18288"/>
          </a:xfrm>
          <a:prstGeom prst="rect">
            <a:avLst/>
          </a:prstGeom>
          <a:solidFill>
            <a:srgbClr val="37609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n>
                <a:noFill/>
              </a:ln>
              <a:noFill/>
              <a:latin typeface="Avenir Book" panose="02000503020000020003" pitchFamily="2" charset="0"/>
              <a:ea typeface="Noto Sans Disp" panose="020B0502040504020204" pitchFamily="34" charset="0"/>
              <a:cs typeface="Noto Sans Disp" panose="020B0502040504020204" pitchFamily="34" charset="0"/>
            </a:endParaRPr>
          </a:p>
        </p:txBody>
      </p:sp>
    </p:spTree>
    <p:extLst>
      <p:ext uri="{BB962C8B-B14F-4D97-AF65-F5344CB8AC3E}">
        <p14:creationId xmlns:p14="http://schemas.microsoft.com/office/powerpoint/2010/main" val="33254422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sp>
        <p:nvSpPr>
          <p:cNvPr id="15" name="Text Placeholder 18">
            <a:extLst>
              <a:ext uri="{FF2B5EF4-FFF2-40B4-BE49-F238E27FC236}">
                <a16:creationId xmlns:a16="http://schemas.microsoft.com/office/drawing/2014/main" id="{18D63A09-FF1B-E747-8010-80F6ADC146D4}"/>
              </a:ext>
            </a:extLst>
          </p:cNvPr>
          <p:cNvSpPr>
            <a:spLocks noGrp="1"/>
          </p:cNvSpPr>
          <p:nvPr>
            <p:ph type="body" sz="quarter" idx="12" hasCustomPrompt="1"/>
          </p:nvPr>
        </p:nvSpPr>
        <p:spPr>
          <a:xfrm>
            <a:off x="836033" y="1161686"/>
            <a:ext cx="10519929" cy="622515"/>
          </a:xfrm>
          <a:prstGeom prst="rect">
            <a:avLst/>
          </a:prstGeom>
        </p:spPr>
        <p:txBody>
          <a:bodyPr>
            <a:normAutofit/>
          </a:bodyPr>
          <a:lstStyle>
            <a:lvl1pPr marL="0" indent="0" algn="ctr">
              <a:buNone/>
              <a:defRPr sz="3600" b="0" i="0" cap="none" baseline="0">
                <a:latin typeface="Avenir Book" panose="02000503020000020003" pitchFamily="2" charset="0"/>
                <a:ea typeface="Avenir Book" panose="02000503020000020003" pitchFamily="2" charset="0"/>
                <a:cs typeface="Avenir Book" panose="02000503020000020003" pitchFamily="2" charset="0"/>
              </a:defRPr>
            </a:lvl1pPr>
          </a:lstStyle>
          <a:p>
            <a:pPr lvl="0"/>
            <a:r>
              <a:rPr lang="en-US" dirty="0"/>
              <a:t>Title</a:t>
            </a:r>
          </a:p>
        </p:txBody>
      </p:sp>
      <p:sp>
        <p:nvSpPr>
          <p:cNvPr id="3" name="Content Placeholder 2">
            <a:extLst>
              <a:ext uri="{FF2B5EF4-FFF2-40B4-BE49-F238E27FC236}">
                <a16:creationId xmlns:a16="http://schemas.microsoft.com/office/drawing/2014/main" id="{7F7C4A38-2A78-884B-95D7-763644675BD6}"/>
              </a:ext>
            </a:extLst>
          </p:cNvPr>
          <p:cNvSpPr>
            <a:spLocks noGrp="1"/>
          </p:cNvSpPr>
          <p:nvPr>
            <p:ph sz="quarter" idx="15" hasCustomPrompt="1"/>
          </p:nvPr>
        </p:nvSpPr>
        <p:spPr>
          <a:xfrm>
            <a:off x="2788022" y="4396388"/>
            <a:ext cx="6615953" cy="1468438"/>
          </a:xfrm>
          <a:prstGeom prst="rect">
            <a:avLst/>
          </a:prstGeom>
        </p:spPr>
        <p:txBody>
          <a:bodyPr/>
          <a:lstStyle>
            <a:lvl1pPr marL="0" indent="0" algn="ctr">
              <a:buNone/>
              <a:defRPr sz="1800">
                <a:latin typeface="Avenir Book" panose="02000503020000020003" pitchFamily="2" charset="0"/>
                <a:ea typeface="Avenir Book" panose="02000503020000020003" pitchFamily="2" charset="0"/>
                <a:cs typeface="Avenir Book" panose="02000503020000020003" pitchFamily="2" charset="0"/>
              </a:defRPr>
            </a:lvl1pPr>
            <a:lvl2pPr>
              <a:defRPr sz="1800"/>
            </a:lvl2pPr>
            <a:lvl3pPr>
              <a:defRPr sz="1800"/>
            </a:lvl3pPr>
            <a:lvl4pPr>
              <a:defRPr sz="1800"/>
            </a:lvl4pPr>
            <a:lvl5pPr>
              <a:defRPr sz="1800"/>
            </a:lvl5pPr>
          </a:lstStyle>
          <a:p>
            <a:pPr lvl="0"/>
            <a:r>
              <a:rPr lang="en-US" dirty="0"/>
              <a:t>Venue</a:t>
            </a:r>
          </a:p>
          <a:p>
            <a:pPr lvl="0"/>
            <a:r>
              <a:rPr lang="en-US" dirty="0"/>
              <a:t>Date</a:t>
            </a:r>
            <a:endParaRPr lang="x-none"/>
          </a:p>
        </p:txBody>
      </p:sp>
      <p:sp>
        <p:nvSpPr>
          <p:cNvPr id="6" name="Content Placeholder 2">
            <a:extLst>
              <a:ext uri="{FF2B5EF4-FFF2-40B4-BE49-F238E27FC236}">
                <a16:creationId xmlns:a16="http://schemas.microsoft.com/office/drawing/2014/main" id="{89A5E3B0-5BB8-D440-91BC-0E52E1E41352}"/>
              </a:ext>
            </a:extLst>
          </p:cNvPr>
          <p:cNvSpPr>
            <a:spLocks noGrp="1"/>
          </p:cNvSpPr>
          <p:nvPr>
            <p:ph sz="quarter" idx="16" hasCustomPrompt="1"/>
          </p:nvPr>
        </p:nvSpPr>
        <p:spPr>
          <a:xfrm>
            <a:off x="2788022" y="2384045"/>
            <a:ext cx="6615953" cy="1468438"/>
          </a:xfrm>
          <a:prstGeom prst="rect">
            <a:avLst/>
          </a:prstGeom>
        </p:spPr>
        <p:txBody>
          <a:bodyPr/>
          <a:lstStyle>
            <a:lvl1pPr marL="0" indent="0" algn="ctr">
              <a:buNone/>
              <a:defRPr sz="1800">
                <a:latin typeface="Avenir Book" panose="02000503020000020003" pitchFamily="2" charset="0"/>
                <a:ea typeface="Avenir Book" panose="02000503020000020003" pitchFamily="2" charset="0"/>
                <a:cs typeface="Avenir Book" panose="02000503020000020003" pitchFamily="2" charset="0"/>
              </a:defRPr>
            </a:lvl1pPr>
            <a:lvl2pPr>
              <a:defRPr sz="1800"/>
            </a:lvl2pPr>
            <a:lvl3pPr>
              <a:defRPr sz="1800"/>
            </a:lvl3pPr>
            <a:lvl4pPr>
              <a:defRPr sz="1800"/>
            </a:lvl4pPr>
            <a:lvl5pPr>
              <a:defRPr sz="1800"/>
            </a:lvl5pPr>
          </a:lstStyle>
          <a:p>
            <a:pPr lvl="0"/>
            <a:r>
              <a:rPr lang="en-US" dirty="0"/>
              <a:t>Name</a:t>
            </a:r>
          </a:p>
          <a:p>
            <a:pPr lvl="0"/>
            <a:r>
              <a:rPr lang="en-US" dirty="0"/>
              <a:t>Affiliation</a:t>
            </a:r>
            <a:endParaRPr lang="x-none"/>
          </a:p>
        </p:txBody>
      </p:sp>
    </p:spTree>
    <p:extLst>
      <p:ext uri="{BB962C8B-B14F-4D97-AF65-F5344CB8AC3E}">
        <p14:creationId xmlns:p14="http://schemas.microsoft.com/office/powerpoint/2010/main" val="1256162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4895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Whitesmoke">
    <p:bg>
      <p:bgPr>
        <a:solidFill>
          <a:srgbClr val="F5F5F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36171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NAE Ocean">
    <p:bg>
      <p:bgPr>
        <a:solidFill>
          <a:srgbClr val="DBEEF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58119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Joey Blue">
    <p:bg>
      <p:bgPr>
        <a:solidFill>
          <a:srgbClr val="37609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7729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ck">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47733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Normal">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a:latin typeface="Avenir Book" panose="02000503020000020003" pitchFamily="2" charset="0"/>
                <a:ea typeface="Avenir Book" panose="02000503020000020003" pitchFamily="2" charset="0"/>
                <a:cs typeface="Avenir Book" panose="02000503020000020003" pitchFamily="2" charset="0"/>
              </a:defRPr>
            </a:lvl1pPr>
          </a:lstStyle>
          <a:p>
            <a:fld id="{2F4E2E3C-FF33-FC45-91A9-BDC48E1E835D}" type="slidenum">
              <a:rPr lang="en-US" smtClean="0"/>
              <a:pPr/>
              <a:t>‹#›</a:t>
            </a:fld>
            <a:endParaRPr lang="en-US" dirty="0"/>
          </a:p>
        </p:txBody>
      </p:sp>
      <p:sp>
        <p:nvSpPr>
          <p:cNvPr id="5" name="Content Placeholder 2"/>
          <p:cNvSpPr>
            <a:spLocks noGrp="1"/>
          </p:cNvSpPr>
          <p:nvPr>
            <p:ph idx="1"/>
          </p:nvPr>
        </p:nvSpPr>
        <p:spPr>
          <a:xfrm>
            <a:off x="609600" y="1346908"/>
            <a:ext cx="10972800" cy="4779256"/>
          </a:xfrm>
          <a:prstGeom prst="rect">
            <a:avLst/>
          </a:prstGeom>
        </p:spPr>
        <p:txBody>
          <a:bodyPr/>
          <a:lstStyle>
            <a:lvl1pPr>
              <a:defRPr sz="2200">
                <a:latin typeface="Avenir Book" panose="02000503020000020003" pitchFamily="2" charset="0"/>
                <a:ea typeface="Avenir Book" panose="02000503020000020003" pitchFamily="2" charset="0"/>
                <a:cs typeface="Avenir Book" panose="02000503020000020003" pitchFamily="2" charset="0"/>
              </a:defRPr>
            </a:lvl1pPr>
            <a:lvl2pPr>
              <a:defRPr sz="2000">
                <a:latin typeface="Avenir Book" panose="02000503020000020003" pitchFamily="2" charset="0"/>
                <a:ea typeface="Avenir Book" panose="02000503020000020003" pitchFamily="2" charset="0"/>
                <a:cs typeface="Avenir Book" panose="02000503020000020003" pitchFamily="2" charset="0"/>
              </a:defRPr>
            </a:lvl2pPr>
            <a:lvl3pPr>
              <a:defRPr sz="1800">
                <a:latin typeface="Avenir Book" panose="02000503020000020003" pitchFamily="2" charset="0"/>
                <a:ea typeface="Avenir Book" panose="02000503020000020003" pitchFamily="2" charset="0"/>
                <a:cs typeface="Avenir Book" panose="02000503020000020003" pitchFamily="2" charset="0"/>
              </a:defRPr>
            </a:lvl3pPr>
            <a:lvl4pPr>
              <a:defRPr sz="1600">
                <a:latin typeface="Avenir Book" panose="02000503020000020003" pitchFamily="2" charset="0"/>
                <a:ea typeface="Avenir Book" panose="02000503020000020003" pitchFamily="2" charset="0"/>
                <a:cs typeface="Avenir Book" panose="02000503020000020003" pitchFamily="2" charset="0"/>
              </a:defRPr>
            </a:lvl4pPr>
            <a:lvl5pPr>
              <a:defRPr sz="1400">
                <a:latin typeface="Avenir Book" panose="02000503020000020003" pitchFamily="2" charset="0"/>
                <a:ea typeface="Avenir Book" panose="02000503020000020003" pitchFamily="2" charset="0"/>
                <a:cs typeface="Avenir Book" panose="02000503020000020003"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p:cNvSpPr/>
          <p:nvPr userDrawn="1"/>
        </p:nvSpPr>
        <p:spPr>
          <a:xfrm>
            <a:off x="609600" y="1192140"/>
            <a:ext cx="10972800" cy="18288"/>
          </a:xfrm>
          <a:prstGeom prst="rect">
            <a:avLst/>
          </a:prstGeom>
          <a:solidFill>
            <a:srgbClr val="37609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n>
                <a:solidFill>
                  <a:srgbClr val="000000"/>
                </a:solidFill>
              </a:ln>
              <a:noFill/>
              <a:latin typeface="Avenir Book" panose="02000503020000020003" pitchFamily="2" charset="0"/>
              <a:ea typeface="Noto Sans Disp" panose="020B0502040504020204" pitchFamily="34" charset="0"/>
              <a:cs typeface="Noto Sans Disp" panose="020B0502040504020204" pitchFamily="34" charset="0"/>
            </a:endParaRPr>
          </a:p>
        </p:txBody>
      </p:sp>
      <p:sp>
        <p:nvSpPr>
          <p:cNvPr id="7" name="Title 24"/>
          <p:cNvSpPr>
            <a:spLocks noGrp="1"/>
          </p:cNvSpPr>
          <p:nvPr>
            <p:ph type="title" hasCustomPrompt="1"/>
          </p:nvPr>
        </p:nvSpPr>
        <p:spPr>
          <a:xfrm>
            <a:off x="609600" y="365760"/>
            <a:ext cx="10972800" cy="822960"/>
          </a:xfrm>
          <a:prstGeom prst="rect">
            <a:avLst/>
          </a:prstGeom>
        </p:spPr>
        <p:txBody>
          <a:bodyPr anchor="ctr">
            <a:normAutofit/>
          </a:bodyPr>
          <a:lstStyle>
            <a:lvl1pPr algn="ctr">
              <a:defRPr sz="3600" cap="none" baseline="0">
                <a:latin typeface="Avenir Book" panose="02000503020000020003" pitchFamily="2" charset="0"/>
                <a:ea typeface="Avenir Book" panose="02000503020000020003" pitchFamily="2" charset="0"/>
                <a:cs typeface="Avenir Book" panose="02000503020000020003" pitchFamily="2" charset="0"/>
              </a:defRPr>
            </a:lvl1pPr>
          </a:lstStyle>
          <a:p>
            <a:r>
              <a:rPr lang="x-none" dirty="0"/>
              <a:t>Title</a:t>
            </a:r>
            <a:endParaRPr lang="en-US" dirty="0"/>
          </a:p>
        </p:txBody>
      </p:sp>
    </p:spTree>
    <p:extLst>
      <p:ext uri="{BB962C8B-B14F-4D97-AF65-F5344CB8AC3E}">
        <p14:creationId xmlns:p14="http://schemas.microsoft.com/office/powerpoint/2010/main" val="30586149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04571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hitesmoke">
    <p:bg>
      <p:bgPr>
        <a:solidFill>
          <a:srgbClr val="F5F5F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88162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NAE Ocean">
    <p:bg>
      <p:bgPr>
        <a:solidFill>
          <a:srgbClr val="DBEEF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8672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with Imag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nchor="ctr"/>
          <a:lstStyle>
            <a:lvl1pPr>
              <a:defRPr>
                <a:latin typeface="Avenir Book" panose="02000503020000020003" pitchFamily="2" charset="0"/>
                <a:ea typeface="Avenir Book" panose="02000503020000020003" pitchFamily="2" charset="0"/>
                <a:cs typeface="Avenir Book" panose="02000503020000020003" pitchFamily="2" charset="0"/>
              </a:defRPr>
            </a:lvl1pPr>
          </a:lstStyle>
          <a:p>
            <a:fld id="{2F4E2E3C-FF33-FC45-91A9-BDC48E1E835D}" type="slidenum">
              <a:rPr lang="en-US" smtClean="0"/>
              <a:pPr/>
              <a:t>‹#›</a:t>
            </a:fld>
            <a:endParaRPr lang="en-US" dirty="0"/>
          </a:p>
        </p:txBody>
      </p:sp>
      <p:sp>
        <p:nvSpPr>
          <p:cNvPr id="5" name="Text Placeholder 18"/>
          <p:cNvSpPr>
            <a:spLocks noGrp="1"/>
          </p:cNvSpPr>
          <p:nvPr>
            <p:ph type="body" sz="quarter" idx="12" hasCustomPrompt="1"/>
          </p:nvPr>
        </p:nvSpPr>
        <p:spPr>
          <a:xfrm>
            <a:off x="428178" y="2424033"/>
            <a:ext cx="5259963" cy="622515"/>
          </a:xfrm>
          <a:prstGeom prst="rect">
            <a:avLst/>
          </a:prstGeom>
        </p:spPr>
        <p:txBody>
          <a:bodyPr>
            <a:normAutofit/>
          </a:bodyPr>
          <a:lstStyle>
            <a:lvl1pPr marL="0" indent="0" algn="ctr">
              <a:buNone/>
              <a:defRPr sz="3600" cap="none" baseline="0">
                <a:latin typeface="Avenir Book" panose="02000503020000020003" pitchFamily="2" charset="0"/>
                <a:ea typeface="Avenir Book" panose="02000503020000020003" pitchFamily="2" charset="0"/>
                <a:cs typeface="Avenir Book" panose="02000503020000020003" pitchFamily="2" charset="0"/>
              </a:defRPr>
            </a:lvl1pPr>
          </a:lstStyle>
          <a:p>
            <a:pPr lvl="0"/>
            <a:r>
              <a:rPr lang="x-none" dirty="0"/>
              <a:t>Section Title</a:t>
            </a:r>
            <a:endParaRPr lang="en-US" dirty="0"/>
          </a:p>
        </p:txBody>
      </p:sp>
      <p:sp>
        <p:nvSpPr>
          <p:cNvPr id="6" name="Rectangle 5"/>
          <p:cNvSpPr/>
          <p:nvPr userDrawn="1"/>
        </p:nvSpPr>
        <p:spPr>
          <a:xfrm>
            <a:off x="619759" y="3207512"/>
            <a:ext cx="4876800" cy="18288"/>
          </a:xfrm>
          <a:prstGeom prst="rect">
            <a:avLst/>
          </a:prstGeom>
          <a:solidFill>
            <a:srgbClr val="37609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n>
                <a:noFill/>
              </a:ln>
              <a:noFill/>
              <a:latin typeface="Avenir Book" panose="02000503020000020003" pitchFamily="2" charset="0"/>
              <a:ea typeface="Noto Sans Disp" panose="020B0502040504020204" pitchFamily="34" charset="0"/>
              <a:cs typeface="Noto Sans Disp" panose="020B0502040504020204" pitchFamily="34" charset="0"/>
            </a:endParaRPr>
          </a:p>
        </p:txBody>
      </p:sp>
      <p:sp>
        <p:nvSpPr>
          <p:cNvPr id="8" name="Picture Placeholder 7">
            <a:extLst>
              <a:ext uri="{FF2B5EF4-FFF2-40B4-BE49-F238E27FC236}">
                <a16:creationId xmlns:a16="http://schemas.microsoft.com/office/drawing/2014/main" id="{CD21EC80-AAB2-CF47-9394-04EF14B38291}"/>
              </a:ext>
            </a:extLst>
          </p:cNvPr>
          <p:cNvSpPr>
            <a:spLocks noGrp="1"/>
          </p:cNvSpPr>
          <p:nvPr>
            <p:ph type="pic" sz="quarter" idx="13"/>
          </p:nvPr>
        </p:nvSpPr>
        <p:spPr>
          <a:xfrm>
            <a:off x="6092952" y="0"/>
            <a:ext cx="6099048" cy="6858000"/>
          </a:xfrm>
          <a:prstGeom prst="rect">
            <a:avLst/>
          </a:prstGeom>
        </p:spPr>
        <p:txBody>
          <a:bodyPr/>
          <a:lstStyle>
            <a:lvl1pPr>
              <a:defRPr>
                <a:latin typeface="Avenir Book" panose="02000503020000020003" pitchFamily="2" charset="0"/>
              </a:defRPr>
            </a:lvl1pPr>
          </a:lstStyle>
          <a:p>
            <a:r>
              <a:rPr lang="en-US"/>
              <a:t>Click icon to add picture</a:t>
            </a:r>
          </a:p>
        </p:txBody>
      </p:sp>
    </p:spTree>
    <p:extLst>
      <p:ext uri="{BB962C8B-B14F-4D97-AF65-F5344CB8AC3E}">
        <p14:creationId xmlns:p14="http://schemas.microsoft.com/office/powerpoint/2010/main" val="19221555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Joey Blue">
    <p:bg>
      <p:bgPr>
        <a:solidFill>
          <a:srgbClr val="37609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5842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ck">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7045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rmal">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a:latin typeface="Avenir Book" panose="02000503020000020003" pitchFamily="2" charset="0"/>
                <a:ea typeface="Avenir Book" panose="02000503020000020003" pitchFamily="2" charset="0"/>
                <a:cs typeface="Avenir Book" panose="02000503020000020003" pitchFamily="2" charset="0"/>
              </a:defRPr>
            </a:lvl1pPr>
          </a:lstStyle>
          <a:p>
            <a:fld id="{2F4E2E3C-FF33-FC45-91A9-BDC48E1E835D}" type="slidenum">
              <a:rPr lang="en-US" smtClean="0"/>
              <a:pPr/>
              <a:t>‹#›</a:t>
            </a:fld>
            <a:endParaRPr lang="en-US" dirty="0"/>
          </a:p>
        </p:txBody>
      </p:sp>
      <p:sp>
        <p:nvSpPr>
          <p:cNvPr id="5" name="Content Placeholder 2"/>
          <p:cNvSpPr>
            <a:spLocks noGrp="1"/>
          </p:cNvSpPr>
          <p:nvPr>
            <p:ph idx="1"/>
          </p:nvPr>
        </p:nvSpPr>
        <p:spPr>
          <a:xfrm>
            <a:off x="609600" y="1346908"/>
            <a:ext cx="10972800" cy="4779256"/>
          </a:xfrm>
          <a:prstGeom prst="rect">
            <a:avLst/>
          </a:prstGeom>
        </p:spPr>
        <p:txBody>
          <a:bodyPr/>
          <a:lstStyle>
            <a:lvl1pPr>
              <a:defRPr sz="2200">
                <a:latin typeface="Avenir Book" panose="02000503020000020003" pitchFamily="2" charset="0"/>
                <a:ea typeface="Avenir Book" panose="02000503020000020003" pitchFamily="2" charset="0"/>
                <a:cs typeface="Avenir Book" panose="02000503020000020003" pitchFamily="2" charset="0"/>
              </a:defRPr>
            </a:lvl1pPr>
            <a:lvl2pPr>
              <a:defRPr sz="2000">
                <a:latin typeface="Avenir Book" panose="02000503020000020003" pitchFamily="2" charset="0"/>
                <a:ea typeface="Avenir Book" panose="02000503020000020003" pitchFamily="2" charset="0"/>
                <a:cs typeface="Avenir Book" panose="02000503020000020003" pitchFamily="2" charset="0"/>
              </a:defRPr>
            </a:lvl2pPr>
            <a:lvl3pPr>
              <a:defRPr sz="1800">
                <a:latin typeface="Avenir Book" panose="02000503020000020003" pitchFamily="2" charset="0"/>
                <a:ea typeface="Avenir Book" panose="02000503020000020003" pitchFamily="2" charset="0"/>
                <a:cs typeface="Avenir Book" panose="02000503020000020003" pitchFamily="2" charset="0"/>
              </a:defRPr>
            </a:lvl3pPr>
            <a:lvl4pPr>
              <a:defRPr sz="1600">
                <a:latin typeface="Avenir Book" panose="02000503020000020003" pitchFamily="2" charset="0"/>
                <a:ea typeface="Avenir Book" panose="02000503020000020003" pitchFamily="2" charset="0"/>
                <a:cs typeface="Avenir Book" panose="02000503020000020003" pitchFamily="2" charset="0"/>
              </a:defRPr>
            </a:lvl4pPr>
            <a:lvl5pPr>
              <a:defRPr sz="1400">
                <a:latin typeface="Avenir Book" panose="02000503020000020003" pitchFamily="2" charset="0"/>
                <a:ea typeface="Avenir Book" panose="02000503020000020003" pitchFamily="2" charset="0"/>
                <a:cs typeface="Avenir Book" panose="02000503020000020003"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p:cNvSpPr/>
          <p:nvPr userDrawn="1"/>
        </p:nvSpPr>
        <p:spPr>
          <a:xfrm>
            <a:off x="609600" y="1192140"/>
            <a:ext cx="10972800" cy="18288"/>
          </a:xfrm>
          <a:prstGeom prst="rect">
            <a:avLst/>
          </a:prstGeom>
          <a:solidFill>
            <a:srgbClr val="37609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n>
                <a:solidFill>
                  <a:srgbClr val="000000"/>
                </a:solidFill>
              </a:ln>
              <a:noFill/>
              <a:latin typeface="Avenir Book" panose="02000503020000020003" pitchFamily="2" charset="0"/>
              <a:ea typeface="Noto Sans Disp" panose="020B0502040504020204" pitchFamily="34" charset="0"/>
              <a:cs typeface="Noto Sans Disp" panose="020B0502040504020204" pitchFamily="34" charset="0"/>
            </a:endParaRPr>
          </a:p>
        </p:txBody>
      </p:sp>
      <p:sp>
        <p:nvSpPr>
          <p:cNvPr id="7" name="Title 24"/>
          <p:cNvSpPr>
            <a:spLocks noGrp="1"/>
          </p:cNvSpPr>
          <p:nvPr>
            <p:ph type="title" hasCustomPrompt="1"/>
          </p:nvPr>
        </p:nvSpPr>
        <p:spPr>
          <a:xfrm>
            <a:off x="609600" y="365760"/>
            <a:ext cx="10972800" cy="822960"/>
          </a:xfrm>
          <a:prstGeom prst="rect">
            <a:avLst/>
          </a:prstGeom>
        </p:spPr>
        <p:txBody>
          <a:bodyPr anchor="ctr">
            <a:normAutofit/>
          </a:bodyPr>
          <a:lstStyle>
            <a:lvl1pPr algn="ctr">
              <a:defRPr sz="3600" cap="none" baseline="0">
                <a:latin typeface="Avenir Book" panose="02000503020000020003" pitchFamily="2" charset="0"/>
                <a:ea typeface="Avenir Book" panose="02000503020000020003" pitchFamily="2" charset="0"/>
                <a:cs typeface="Avenir Book" panose="02000503020000020003" pitchFamily="2" charset="0"/>
              </a:defRPr>
            </a:lvl1pPr>
          </a:lstStyle>
          <a:p>
            <a:r>
              <a:rPr lang="x-none" dirty="0"/>
              <a:t>Title</a:t>
            </a:r>
            <a:endParaRPr lang="en-US" dirty="0"/>
          </a:p>
        </p:txBody>
      </p:sp>
    </p:spTree>
    <p:extLst>
      <p:ext uri="{BB962C8B-B14F-4D97-AF65-F5344CB8AC3E}">
        <p14:creationId xmlns:p14="http://schemas.microsoft.com/office/powerpoint/2010/main" val="53514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a:latin typeface="Avenir Book" panose="02000503020000020003" pitchFamily="2" charset="0"/>
                <a:ea typeface="Avenir Book" panose="02000503020000020003" pitchFamily="2" charset="0"/>
                <a:cs typeface="Avenir Book" panose="02000503020000020003" pitchFamily="2" charset="0"/>
              </a:defRPr>
            </a:lvl1pPr>
          </a:lstStyle>
          <a:p>
            <a:fld id="{2F4E2E3C-FF33-FC45-91A9-BDC48E1E835D}" type="slidenum">
              <a:rPr lang="en-US" smtClean="0"/>
              <a:pPr/>
              <a:t>‹#›</a:t>
            </a:fld>
            <a:endParaRPr lang="en-US" dirty="0"/>
          </a:p>
        </p:txBody>
      </p:sp>
      <p:sp>
        <p:nvSpPr>
          <p:cNvPr id="5" name="Rectangle 4"/>
          <p:cNvSpPr/>
          <p:nvPr userDrawn="1"/>
        </p:nvSpPr>
        <p:spPr>
          <a:xfrm>
            <a:off x="609600" y="1192140"/>
            <a:ext cx="10972800" cy="18288"/>
          </a:xfrm>
          <a:prstGeom prst="rect">
            <a:avLst/>
          </a:prstGeom>
          <a:solidFill>
            <a:srgbClr val="37609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n>
                <a:solidFill>
                  <a:srgbClr val="000000"/>
                </a:solidFill>
              </a:ln>
              <a:noFill/>
              <a:latin typeface="Avenir Book" panose="02000503020000020003" pitchFamily="2" charset="0"/>
              <a:ea typeface="Noto Sans Disp" panose="020B0502040504020204" pitchFamily="34" charset="0"/>
              <a:cs typeface="Noto Sans Disp" panose="020B0502040504020204" pitchFamily="34" charset="0"/>
            </a:endParaRPr>
          </a:p>
        </p:txBody>
      </p:sp>
      <p:sp>
        <p:nvSpPr>
          <p:cNvPr id="8" name="Title 24">
            <a:extLst>
              <a:ext uri="{FF2B5EF4-FFF2-40B4-BE49-F238E27FC236}">
                <a16:creationId xmlns:a16="http://schemas.microsoft.com/office/drawing/2014/main" id="{4BE6695D-F718-AF45-9B62-FCAE43CCD51C}"/>
              </a:ext>
            </a:extLst>
          </p:cNvPr>
          <p:cNvSpPr>
            <a:spLocks noGrp="1"/>
          </p:cNvSpPr>
          <p:nvPr>
            <p:ph type="title" hasCustomPrompt="1"/>
          </p:nvPr>
        </p:nvSpPr>
        <p:spPr>
          <a:xfrm>
            <a:off x="609600" y="365760"/>
            <a:ext cx="10972800" cy="822960"/>
          </a:xfrm>
          <a:prstGeom prst="rect">
            <a:avLst/>
          </a:prstGeom>
        </p:spPr>
        <p:txBody>
          <a:bodyPr anchor="ctr">
            <a:normAutofit/>
          </a:bodyPr>
          <a:lstStyle>
            <a:lvl1pPr algn="ctr">
              <a:defRPr sz="3600" cap="none" baseline="0">
                <a:latin typeface="Avenir Book" panose="02000503020000020003" pitchFamily="2" charset="0"/>
                <a:ea typeface="Avenir Book" panose="02000503020000020003" pitchFamily="2" charset="0"/>
                <a:cs typeface="Avenir Book" panose="02000503020000020003" pitchFamily="2" charset="0"/>
              </a:defRPr>
            </a:lvl1pPr>
          </a:lstStyle>
          <a:p>
            <a:r>
              <a:rPr lang="x-none" dirty="0"/>
              <a:t>Title</a:t>
            </a:r>
            <a:endParaRPr lang="en-US" dirty="0"/>
          </a:p>
        </p:txBody>
      </p:sp>
    </p:spTree>
    <p:extLst>
      <p:ext uri="{BB962C8B-B14F-4D97-AF65-F5344CB8AC3E}">
        <p14:creationId xmlns:p14="http://schemas.microsoft.com/office/powerpoint/2010/main" val="1563641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3"/>
          <p:cNvSpPr>
            <a:spLocks noGrp="1"/>
          </p:cNvSpPr>
          <p:nvPr>
            <p:ph type="sldNum" sz="quarter" idx="11"/>
          </p:nvPr>
        </p:nvSpPr>
        <p:spPr>
          <a:xfrm>
            <a:off x="10931409" y="6356351"/>
            <a:ext cx="650991" cy="365125"/>
          </a:xfrm>
        </p:spPr>
        <p:txBody>
          <a:bodyPr/>
          <a:lstStyle>
            <a:lvl1pPr>
              <a:defRPr>
                <a:latin typeface="Avenir Book" panose="02000503020000020003" pitchFamily="2" charset="0"/>
                <a:ea typeface="Avenir Book" panose="02000503020000020003" pitchFamily="2" charset="0"/>
                <a:cs typeface="Avenir Book" panose="02000503020000020003" pitchFamily="2" charset="0"/>
              </a:defRPr>
            </a:lvl1pPr>
          </a:lstStyle>
          <a:p>
            <a:fld id="{2F4E2E3C-FF33-FC45-91A9-BDC48E1E835D}" type="slidenum">
              <a:rPr lang="en-US" smtClean="0"/>
              <a:pPr/>
              <a:t>‹#›</a:t>
            </a:fld>
            <a:endParaRPr lang="en-US" dirty="0"/>
          </a:p>
        </p:txBody>
      </p:sp>
    </p:spTree>
    <p:extLst>
      <p:ext uri="{BB962C8B-B14F-4D97-AF65-F5344CB8AC3E}">
        <p14:creationId xmlns:p14="http://schemas.microsoft.com/office/powerpoint/2010/main" val="1793187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cap="none" baseline="0">
                <a:latin typeface="Avenir Book" panose="02000503020000020003" pitchFamily="2" charset="0"/>
                <a:ea typeface="Avenir Book" panose="02000503020000020003" pitchFamily="2" charset="0"/>
                <a:cs typeface="Avenir Book" panose="02000503020000020003" pitchFamily="2" charset="0"/>
              </a:defRPr>
            </a:lvl1pPr>
          </a:lstStyle>
          <a:p>
            <a:fld id="{2F4E2E3C-FF33-FC45-91A9-BDC48E1E835D}" type="slidenum">
              <a:rPr lang="en-US" smtClean="0"/>
              <a:pPr/>
              <a:t>‹#›</a:t>
            </a:fld>
            <a:endParaRPr lang="en-US" dirty="0"/>
          </a:p>
        </p:txBody>
      </p:sp>
      <p:sp>
        <p:nvSpPr>
          <p:cNvPr id="5" name="Content Placeholder 2"/>
          <p:cNvSpPr>
            <a:spLocks noGrp="1"/>
          </p:cNvSpPr>
          <p:nvPr>
            <p:ph idx="1"/>
          </p:nvPr>
        </p:nvSpPr>
        <p:spPr>
          <a:xfrm>
            <a:off x="1219200" y="1299457"/>
            <a:ext cx="9753600" cy="4114800"/>
          </a:xfrm>
          <a:prstGeom prst="rect">
            <a:avLst/>
          </a:prstGeom>
        </p:spPr>
        <p:txBody>
          <a:bodyPr anchor="ctr"/>
          <a:lstStyle>
            <a:lvl1pPr marL="0" indent="0" algn="l">
              <a:buNone/>
              <a:defRPr sz="2200" cap="none" baseline="0">
                <a:latin typeface="Avenir Book" panose="02000503020000020003" pitchFamily="2" charset="0"/>
                <a:ea typeface="Avenir Book" panose="02000503020000020003" pitchFamily="2" charset="0"/>
                <a:cs typeface="Avenir Book" panose="02000503020000020003" pitchFamily="2" charset="0"/>
              </a:defRPr>
            </a:lvl1pPr>
            <a:lvl2pPr marL="457200" indent="0">
              <a:buNone/>
              <a:defRPr sz="2000">
                <a:latin typeface="Garamond"/>
                <a:cs typeface="Garamond"/>
              </a:defRPr>
            </a:lvl2pPr>
            <a:lvl3pPr marL="914400" indent="0">
              <a:buNone/>
              <a:defRPr sz="1800">
                <a:latin typeface="Garamond"/>
                <a:cs typeface="Garamond"/>
              </a:defRPr>
            </a:lvl3pPr>
            <a:lvl4pPr marL="1371600" indent="0">
              <a:buNone/>
              <a:defRPr sz="1600">
                <a:latin typeface="Garamond"/>
                <a:cs typeface="Garamond"/>
              </a:defRPr>
            </a:lvl4pPr>
            <a:lvl5pPr marL="1828800" indent="0">
              <a:buNone/>
              <a:defRPr sz="1400">
                <a:latin typeface="Garamond"/>
                <a:cs typeface="Garamond"/>
              </a:defRPr>
            </a:lvl5pPr>
          </a:lstStyle>
          <a:p>
            <a:pPr lvl="0"/>
            <a:r>
              <a:rPr lang="en-US"/>
              <a:t>Click to edit Master text styles</a:t>
            </a:r>
          </a:p>
        </p:txBody>
      </p:sp>
      <p:sp>
        <p:nvSpPr>
          <p:cNvPr id="6" name="Rectangle 5"/>
          <p:cNvSpPr/>
          <p:nvPr userDrawn="1"/>
        </p:nvSpPr>
        <p:spPr>
          <a:xfrm>
            <a:off x="609600" y="1192140"/>
            <a:ext cx="10972800" cy="18288"/>
          </a:xfrm>
          <a:prstGeom prst="rect">
            <a:avLst/>
          </a:prstGeom>
          <a:solidFill>
            <a:srgbClr val="37609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cap="none" baseline="0">
              <a:ln>
                <a:solidFill>
                  <a:srgbClr val="000000"/>
                </a:solidFill>
              </a:ln>
              <a:noFill/>
              <a:latin typeface="Avenir Book" panose="02000503020000020003" pitchFamily="2" charset="0"/>
              <a:ea typeface="Noto Sans Disp" panose="020B0502040504020204" pitchFamily="34" charset="0"/>
              <a:cs typeface="Noto Sans Disp" panose="020B0502040504020204" pitchFamily="34" charset="0"/>
            </a:endParaRPr>
          </a:p>
        </p:txBody>
      </p:sp>
      <p:sp>
        <p:nvSpPr>
          <p:cNvPr id="9" name="Title 24">
            <a:extLst>
              <a:ext uri="{FF2B5EF4-FFF2-40B4-BE49-F238E27FC236}">
                <a16:creationId xmlns:a16="http://schemas.microsoft.com/office/drawing/2014/main" id="{80B7FCE8-83D2-1A4E-B454-DB2310A9B3ED}"/>
              </a:ext>
            </a:extLst>
          </p:cNvPr>
          <p:cNvSpPr>
            <a:spLocks noGrp="1"/>
          </p:cNvSpPr>
          <p:nvPr>
            <p:ph type="title" hasCustomPrompt="1"/>
          </p:nvPr>
        </p:nvSpPr>
        <p:spPr>
          <a:xfrm>
            <a:off x="609600" y="365760"/>
            <a:ext cx="10972800" cy="822960"/>
          </a:xfrm>
          <a:prstGeom prst="rect">
            <a:avLst/>
          </a:prstGeom>
        </p:spPr>
        <p:txBody>
          <a:bodyPr anchor="ctr">
            <a:normAutofit/>
          </a:bodyPr>
          <a:lstStyle>
            <a:lvl1pPr algn="ctr">
              <a:defRPr sz="3600" cap="none" baseline="0">
                <a:latin typeface="Avenir Book" panose="02000503020000020003" pitchFamily="2" charset="0"/>
                <a:ea typeface="Avenir Book" panose="02000503020000020003" pitchFamily="2" charset="0"/>
                <a:cs typeface="Avenir Book" panose="02000503020000020003" pitchFamily="2" charset="0"/>
              </a:defRPr>
            </a:lvl1pPr>
          </a:lstStyle>
          <a:p>
            <a:r>
              <a:rPr lang="x-none" dirty="0"/>
              <a:t>Title</a:t>
            </a:r>
            <a:endParaRPr lang="en-US" dirty="0"/>
          </a:p>
        </p:txBody>
      </p:sp>
    </p:spTree>
    <p:extLst>
      <p:ext uri="{BB962C8B-B14F-4D97-AF65-F5344CB8AC3E}">
        <p14:creationId xmlns:p14="http://schemas.microsoft.com/office/powerpoint/2010/main" val="457186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entered Tex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cap="none" baseline="0">
                <a:latin typeface="Avenir Book" panose="02000503020000020003" pitchFamily="2" charset="0"/>
                <a:ea typeface="Avenir Book" panose="02000503020000020003" pitchFamily="2" charset="0"/>
                <a:cs typeface="Avenir Book" panose="02000503020000020003" pitchFamily="2" charset="0"/>
              </a:defRPr>
            </a:lvl1pPr>
          </a:lstStyle>
          <a:p>
            <a:fld id="{2F4E2E3C-FF33-FC45-91A9-BDC48E1E835D}" type="slidenum">
              <a:rPr lang="en-US" smtClean="0"/>
              <a:pPr/>
              <a:t>‹#›</a:t>
            </a:fld>
            <a:endParaRPr lang="en-US" dirty="0"/>
          </a:p>
        </p:txBody>
      </p:sp>
      <p:sp>
        <p:nvSpPr>
          <p:cNvPr id="5" name="Content Placeholder 2"/>
          <p:cNvSpPr>
            <a:spLocks noGrp="1"/>
          </p:cNvSpPr>
          <p:nvPr>
            <p:ph idx="1"/>
          </p:nvPr>
        </p:nvSpPr>
        <p:spPr>
          <a:xfrm>
            <a:off x="1219200" y="2143759"/>
            <a:ext cx="9753600" cy="1788161"/>
          </a:xfrm>
          <a:prstGeom prst="rect">
            <a:avLst/>
          </a:prstGeom>
        </p:spPr>
        <p:txBody>
          <a:bodyPr anchor="ctr"/>
          <a:lstStyle>
            <a:lvl1pPr marL="0" indent="0" algn="ctr">
              <a:buNone/>
              <a:defRPr sz="2200" cap="none" baseline="0">
                <a:latin typeface="Avenir Book" panose="02000503020000020003" pitchFamily="2" charset="0"/>
                <a:ea typeface="Avenir Book" panose="02000503020000020003" pitchFamily="2" charset="0"/>
                <a:cs typeface="Avenir Book" panose="02000503020000020003" pitchFamily="2" charset="0"/>
              </a:defRPr>
            </a:lvl1pPr>
            <a:lvl2pPr marL="457200" indent="0">
              <a:buNone/>
              <a:defRPr sz="2000">
                <a:latin typeface="Garamond"/>
                <a:cs typeface="Garamond"/>
              </a:defRPr>
            </a:lvl2pPr>
            <a:lvl3pPr marL="914400" indent="0">
              <a:buNone/>
              <a:defRPr sz="1800">
                <a:latin typeface="Garamond"/>
                <a:cs typeface="Garamond"/>
              </a:defRPr>
            </a:lvl3pPr>
            <a:lvl4pPr marL="1371600" indent="0">
              <a:buNone/>
              <a:defRPr sz="1600">
                <a:latin typeface="Garamond"/>
                <a:cs typeface="Garamond"/>
              </a:defRPr>
            </a:lvl4pPr>
            <a:lvl5pPr marL="1828800" indent="0">
              <a:buNone/>
              <a:defRPr sz="1400">
                <a:latin typeface="Garamond"/>
                <a:cs typeface="Garamond"/>
              </a:defRPr>
            </a:lvl5pPr>
          </a:lstStyle>
          <a:p>
            <a:pPr lvl="0"/>
            <a:r>
              <a:rPr lang="en-US"/>
              <a:t>Click to edit Master text styles</a:t>
            </a:r>
          </a:p>
        </p:txBody>
      </p:sp>
    </p:spTree>
    <p:extLst>
      <p:ext uri="{BB962C8B-B14F-4D97-AF65-F5344CB8AC3E}">
        <p14:creationId xmlns:p14="http://schemas.microsoft.com/office/powerpoint/2010/main" val="3384039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de-by-Side: 4in (33%)">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a:latin typeface="Avenir Book" panose="02000503020000020003" pitchFamily="2" charset="0"/>
                <a:ea typeface="Avenir Book" panose="02000503020000020003" pitchFamily="2" charset="0"/>
                <a:cs typeface="Avenir Book" panose="02000503020000020003" pitchFamily="2" charset="0"/>
              </a:defRPr>
            </a:lvl1pPr>
          </a:lstStyle>
          <a:p>
            <a:fld id="{2F4E2E3C-FF33-FC45-91A9-BDC48E1E835D}" type="slidenum">
              <a:rPr lang="en-US" smtClean="0"/>
              <a:pPr/>
              <a:t>‹#›</a:t>
            </a:fld>
            <a:endParaRPr lang="en-US" dirty="0"/>
          </a:p>
        </p:txBody>
      </p:sp>
      <p:sp>
        <p:nvSpPr>
          <p:cNvPr id="5" name="Title 1"/>
          <p:cNvSpPr>
            <a:spLocks noGrp="1"/>
          </p:cNvSpPr>
          <p:nvPr>
            <p:ph type="title" hasCustomPrompt="1"/>
          </p:nvPr>
        </p:nvSpPr>
        <p:spPr>
          <a:xfrm>
            <a:off x="609599" y="328675"/>
            <a:ext cx="3657600" cy="1097280"/>
          </a:xfrm>
          <a:prstGeom prst="rect">
            <a:avLst/>
          </a:prstGeom>
        </p:spPr>
        <p:txBody>
          <a:bodyPr anchor="b">
            <a:noAutofit/>
          </a:bodyPr>
          <a:lstStyle>
            <a:lvl1pPr algn="ctr">
              <a:defRPr sz="3600" b="0">
                <a:latin typeface="Avenir Book" panose="02000503020000020003" pitchFamily="2" charset="0"/>
                <a:ea typeface="Avenir Book" panose="02000503020000020003" pitchFamily="2" charset="0"/>
                <a:cs typeface="Avenir Book" panose="02000503020000020003" pitchFamily="2" charset="0"/>
              </a:defRPr>
            </a:lvl1pPr>
          </a:lstStyle>
          <a:p>
            <a:r>
              <a:rPr lang="x-none" dirty="0"/>
              <a:t>Title</a:t>
            </a:r>
            <a:endParaRPr lang="en-US" dirty="0"/>
          </a:p>
        </p:txBody>
      </p:sp>
      <p:sp>
        <p:nvSpPr>
          <p:cNvPr id="6" name="Content Placeholder 2"/>
          <p:cNvSpPr>
            <a:spLocks noGrp="1"/>
          </p:cNvSpPr>
          <p:nvPr>
            <p:ph idx="1"/>
          </p:nvPr>
        </p:nvSpPr>
        <p:spPr>
          <a:xfrm>
            <a:off x="609601" y="1575607"/>
            <a:ext cx="3657600" cy="4550557"/>
          </a:xfrm>
          <a:prstGeom prst="rect">
            <a:avLst/>
          </a:prstGeom>
        </p:spPr>
        <p:txBody>
          <a:bodyPr/>
          <a:lstStyle>
            <a:lvl1pPr>
              <a:defRPr sz="2200">
                <a:latin typeface="Avenir Book" panose="02000503020000020003" pitchFamily="2" charset="0"/>
                <a:ea typeface="Avenir Book" panose="02000503020000020003" pitchFamily="2" charset="0"/>
                <a:cs typeface="Avenir Book" panose="02000503020000020003" pitchFamily="2" charset="0"/>
              </a:defRPr>
            </a:lvl1pPr>
            <a:lvl2pPr>
              <a:defRPr sz="2000">
                <a:latin typeface="Avenir Book" panose="02000503020000020003" pitchFamily="2" charset="0"/>
                <a:ea typeface="Avenir Book" panose="02000503020000020003" pitchFamily="2" charset="0"/>
                <a:cs typeface="Avenir Book" panose="02000503020000020003" pitchFamily="2" charset="0"/>
              </a:defRPr>
            </a:lvl2pPr>
            <a:lvl3pPr>
              <a:defRPr sz="1800">
                <a:latin typeface="Avenir Book" panose="02000503020000020003" pitchFamily="2" charset="0"/>
                <a:ea typeface="Avenir Book" panose="02000503020000020003" pitchFamily="2" charset="0"/>
                <a:cs typeface="Avenir Book" panose="02000503020000020003" pitchFamily="2" charset="0"/>
              </a:defRPr>
            </a:lvl3pPr>
            <a:lvl4pPr>
              <a:defRPr sz="1600">
                <a:latin typeface="Avenir Book" panose="02000503020000020003" pitchFamily="2" charset="0"/>
                <a:ea typeface="Avenir Book" panose="02000503020000020003" pitchFamily="2" charset="0"/>
                <a:cs typeface="Avenir Book" panose="02000503020000020003" pitchFamily="2" charset="0"/>
              </a:defRPr>
            </a:lvl4pPr>
            <a:lvl5pPr>
              <a:defRPr sz="1400">
                <a:latin typeface="Avenir Book" panose="02000503020000020003" pitchFamily="2" charset="0"/>
                <a:ea typeface="Avenir Book" panose="02000503020000020003" pitchFamily="2" charset="0"/>
                <a:cs typeface="Avenir Book" panose="02000503020000020003" pitchFamily="2"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609599" y="1425955"/>
            <a:ext cx="3657600" cy="18288"/>
          </a:xfrm>
          <a:prstGeom prst="rect">
            <a:avLst/>
          </a:prstGeom>
          <a:solidFill>
            <a:srgbClr val="37609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n>
                <a:solidFill>
                  <a:srgbClr val="000000"/>
                </a:solidFill>
              </a:ln>
              <a:noFill/>
              <a:latin typeface="Avenir Book" panose="02000503020000020003" pitchFamily="2" charset="0"/>
              <a:ea typeface="Noto Sans Disp" panose="020B0502040504020204" pitchFamily="34" charset="0"/>
              <a:cs typeface="Noto Sans Disp" panose="020B0502040504020204" pitchFamily="34" charset="0"/>
            </a:endParaRPr>
          </a:p>
        </p:txBody>
      </p:sp>
    </p:spTree>
    <p:extLst>
      <p:ext uri="{BB962C8B-B14F-4D97-AF65-F5344CB8AC3E}">
        <p14:creationId xmlns:p14="http://schemas.microsoft.com/office/powerpoint/2010/main" val="3936596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3.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6247312"/>
            <a:ext cx="12192000" cy="612648"/>
          </a:xfrm>
          <a:prstGeom prst="rect">
            <a:avLst/>
          </a:prstGeom>
          <a:solidFill>
            <a:srgbClr val="37609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dirty="0">
              <a:latin typeface="Noto Sans Disp" panose="020B0502040504020204" pitchFamily="34" charset="0"/>
              <a:ea typeface="Noto Sans Disp" panose="020B0502040504020204" pitchFamily="34" charset="0"/>
              <a:cs typeface="Noto Sans Disp" panose="020B0502040504020204" pitchFamily="34" charset="0"/>
            </a:endParaRPr>
          </a:p>
        </p:txBody>
      </p:sp>
      <p:sp>
        <p:nvSpPr>
          <p:cNvPr id="7" name="Rectangle 6"/>
          <p:cNvSpPr/>
          <p:nvPr/>
        </p:nvSpPr>
        <p:spPr>
          <a:xfrm>
            <a:off x="0" y="0"/>
            <a:ext cx="12192000" cy="301752"/>
          </a:xfrm>
          <a:prstGeom prst="rect">
            <a:avLst/>
          </a:prstGeom>
          <a:solidFill>
            <a:srgbClr val="37609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a:ln>
                <a:solidFill>
                  <a:srgbClr val="000000"/>
                </a:solidFill>
              </a:ln>
              <a:noFill/>
              <a:latin typeface="Noto Sans Disp" panose="020B0502040504020204" pitchFamily="34" charset="0"/>
              <a:ea typeface="Noto Sans Disp" panose="020B0502040504020204" pitchFamily="34" charset="0"/>
              <a:cs typeface="Noto Sans Disp" panose="020B0502040504020204" pitchFamily="34" charset="0"/>
            </a:endParaRPr>
          </a:p>
        </p:txBody>
      </p:sp>
      <p:sp>
        <p:nvSpPr>
          <p:cNvPr id="12" name="Slide Number Placeholder 5"/>
          <p:cNvSpPr>
            <a:spLocks noGrp="1"/>
          </p:cNvSpPr>
          <p:nvPr>
            <p:ph type="sldNum" sz="quarter" idx="4"/>
          </p:nvPr>
        </p:nvSpPr>
        <p:spPr>
          <a:xfrm>
            <a:off x="10931409" y="6356351"/>
            <a:ext cx="650991" cy="365125"/>
          </a:xfrm>
          <a:prstGeom prst="rect">
            <a:avLst/>
          </a:prstGeom>
        </p:spPr>
        <p:txBody>
          <a:bodyPr anchor="ctr"/>
          <a:lstStyle>
            <a:lvl1pPr>
              <a:defRPr sz="1400" b="0" i="0">
                <a:solidFill>
                  <a:srgbClr val="FFFFFF"/>
                </a:solidFill>
                <a:latin typeface="Noto Sans Disp" panose="020B0502040504020204" pitchFamily="34" charset="0"/>
                <a:ea typeface="Noto Sans Disp" panose="020B0502040504020204" pitchFamily="34" charset="0"/>
                <a:cs typeface="Noto Sans Disp" panose="020B0502040504020204" pitchFamily="34" charset="0"/>
              </a:defRPr>
            </a:lvl1pPr>
          </a:lstStyle>
          <a:p>
            <a:fld id="{2F4E2E3C-FF33-FC45-91A9-BDC48E1E835D}" type="slidenum">
              <a:rPr lang="en-US" smtClean="0"/>
              <a:pPr/>
              <a:t>‹#›</a:t>
            </a:fld>
            <a:endParaRPr lang="en-US" dirty="0"/>
          </a:p>
        </p:txBody>
      </p:sp>
    </p:spTree>
    <p:extLst>
      <p:ext uri="{BB962C8B-B14F-4D97-AF65-F5344CB8AC3E}">
        <p14:creationId xmlns:p14="http://schemas.microsoft.com/office/powerpoint/2010/main" val="116146715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704" r:id="rId3"/>
    <p:sldLayoutId id="2147483677" r:id="rId4"/>
    <p:sldLayoutId id="2147483679" r:id="rId5"/>
    <p:sldLayoutId id="2147483667" r:id="rId6"/>
    <p:sldLayoutId id="2147483680" r:id="rId7"/>
    <p:sldLayoutId id="2147483702" r:id="rId8"/>
    <p:sldLayoutId id="2147483684" r:id="rId9"/>
    <p:sldLayoutId id="2147483678" r:id="rId10"/>
    <p:sldLayoutId id="2147483681" r:id="rId11"/>
    <p:sldLayoutId id="2147483682" r:id="rId12"/>
    <p:sldLayoutId id="2147483683" r:id="rId13"/>
    <p:sldLayoutId id="2147483685" r:id="rId14"/>
    <p:sldLayoutId id="2147483686" r:id="rId15"/>
    <p:sldLayoutId id="2147483687" r:id="rId16"/>
    <p:sldLayoutId id="2147483688" r:id="rId17"/>
    <p:sldLayoutId id="2147483703" r:id="rId18"/>
    <p:sldLayoutId id="2147483695" r:id="rId19"/>
    <p:sldLayoutId id="2147483706" r:id="rId20"/>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1010598"/>
      </p:ext>
    </p:extLst>
  </p:cSld>
  <p:clrMap bg1="lt1" tx1="dk1" bg2="lt2" tx2="dk2" accent1="accent1" accent2="accent2" accent3="accent3" accent4="accent4" accent5="accent5" accent6="accent6" hlink="hlink" folHlink="folHlink"/>
  <p:sldLayoutIdLst>
    <p:sldLayoutId id="2147483649" r:id="rId1"/>
    <p:sldLayoutId id="2147483648" r:id="rId2"/>
    <p:sldLayoutId id="2147483651" r:id="rId3"/>
    <p:sldLayoutId id="2147483650" r:id="rId4"/>
    <p:sldLayoutId id="2147483652" r:id="rId5"/>
    <p:sldLayoutId id="2147483705" r:id="rId6"/>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F836AE-7D0C-8C4F-AA0E-82D1FAD054D5}"/>
              </a:ext>
            </a:extLst>
          </p:cNvPr>
          <p:cNvSpPr/>
          <p:nvPr userDrawn="1"/>
        </p:nvSpPr>
        <p:spPr>
          <a:xfrm>
            <a:off x="0" y="0"/>
            <a:ext cx="612648" cy="6858000"/>
          </a:xfrm>
          <a:prstGeom prst="rect">
            <a:avLst/>
          </a:prstGeom>
          <a:solidFill>
            <a:srgbClr val="37609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dirty="0">
              <a:latin typeface="Noto Sans Disp" panose="020B0502040504020204" pitchFamily="34" charset="0"/>
              <a:ea typeface="Noto Sans Disp" panose="020B0502040504020204" pitchFamily="34" charset="0"/>
              <a:cs typeface="Noto Sans Disp" panose="020B0502040504020204" pitchFamily="34" charset="0"/>
            </a:endParaRPr>
          </a:p>
        </p:txBody>
      </p:sp>
      <p:sp>
        <p:nvSpPr>
          <p:cNvPr id="3" name="Rectangle 2">
            <a:extLst>
              <a:ext uri="{FF2B5EF4-FFF2-40B4-BE49-F238E27FC236}">
                <a16:creationId xmlns:a16="http://schemas.microsoft.com/office/drawing/2014/main" id="{7B6D0AEF-1BE0-144F-A57F-0B936BFD203C}"/>
              </a:ext>
            </a:extLst>
          </p:cNvPr>
          <p:cNvSpPr/>
          <p:nvPr userDrawn="1"/>
        </p:nvSpPr>
        <p:spPr>
          <a:xfrm>
            <a:off x="11579352" y="0"/>
            <a:ext cx="612648" cy="6858000"/>
          </a:xfrm>
          <a:prstGeom prst="rect">
            <a:avLst/>
          </a:prstGeom>
          <a:solidFill>
            <a:srgbClr val="37609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dirty="0">
              <a:latin typeface="Noto Sans Disp" panose="020B0502040504020204" pitchFamily="34" charset="0"/>
              <a:ea typeface="Noto Sans Disp" panose="020B0502040504020204" pitchFamily="34" charset="0"/>
              <a:cs typeface="Noto Sans Disp" panose="020B0502040504020204" pitchFamily="34" charset="0"/>
            </a:endParaRPr>
          </a:p>
        </p:txBody>
      </p:sp>
    </p:spTree>
    <p:extLst>
      <p:ext uri="{BB962C8B-B14F-4D97-AF65-F5344CB8AC3E}">
        <p14:creationId xmlns:p14="http://schemas.microsoft.com/office/powerpoint/2010/main" val="266153042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8.jpg"/><Relationship Id="rId5" Type="http://schemas.microsoft.com/office/2007/relationships/media" Target="../media/media3.mp3"/><Relationship Id="rId10" Type="http://schemas.openxmlformats.org/officeDocument/2006/relationships/notesSlide" Target="../notesSlides/notesSlide18.xml"/><Relationship Id="rId4" Type="http://schemas.openxmlformats.org/officeDocument/2006/relationships/audio" Target="../media/media2.mp3"/><Relationship Id="rId9"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microsoft.com/office/2018/10/relationships/comments" Target="../comments/modernComment_103_BE817652.xml"/><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jpe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audio" Target="../media/media8.mp3"/><Relationship Id="rId3" Type="http://schemas.microsoft.com/office/2007/relationships/media" Target="../media/media6.mp3"/><Relationship Id="rId7" Type="http://schemas.microsoft.com/office/2007/relationships/media" Target="../media/media8.mp3"/><Relationship Id="rId12" Type="http://schemas.openxmlformats.org/officeDocument/2006/relationships/image" Target="../media/image9.png"/><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audio" Target="../media/media7.mp3"/><Relationship Id="rId11" Type="http://schemas.openxmlformats.org/officeDocument/2006/relationships/image" Target="../media/image10.jpg"/><Relationship Id="rId5" Type="http://schemas.microsoft.com/office/2007/relationships/media" Target="../media/media7.mp3"/><Relationship Id="rId10" Type="http://schemas.openxmlformats.org/officeDocument/2006/relationships/notesSlide" Target="../notesSlides/notesSlide19.xml"/><Relationship Id="rId4" Type="http://schemas.openxmlformats.org/officeDocument/2006/relationships/audio" Target="../media/media6.mp3"/><Relationship Id="rId9"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8" Type="http://schemas.openxmlformats.org/officeDocument/2006/relationships/audio" Target="../media/media7.mp3"/><Relationship Id="rId13" Type="http://schemas.microsoft.com/office/2007/relationships/media" Target="../media/media6.mp3"/><Relationship Id="rId18" Type="http://schemas.openxmlformats.org/officeDocument/2006/relationships/notesSlide" Target="../notesSlides/notesSlide20.xml"/><Relationship Id="rId3" Type="http://schemas.microsoft.com/office/2007/relationships/media" Target="../media/media2.mp3"/><Relationship Id="rId7" Type="http://schemas.microsoft.com/office/2007/relationships/media" Target="../media/media7.mp3"/><Relationship Id="rId12" Type="http://schemas.openxmlformats.org/officeDocument/2006/relationships/audio" Target="../media/media4.mp3"/><Relationship Id="rId17" Type="http://schemas.openxmlformats.org/officeDocument/2006/relationships/slideLayout" Target="../slideLayouts/slideLayout19.xml"/><Relationship Id="rId2" Type="http://schemas.openxmlformats.org/officeDocument/2006/relationships/audio" Target="../media/media1.mp3"/><Relationship Id="rId16" Type="http://schemas.openxmlformats.org/officeDocument/2006/relationships/audio" Target="../media/media8.mp3"/><Relationship Id="rId1" Type="http://schemas.microsoft.com/office/2007/relationships/media" Target="../media/media1.mp3"/><Relationship Id="rId6" Type="http://schemas.openxmlformats.org/officeDocument/2006/relationships/audio" Target="../media/media5.mp3"/><Relationship Id="rId11" Type="http://schemas.microsoft.com/office/2007/relationships/media" Target="../media/media4.mp3"/><Relationship Id="rId5" Type="http://schemas.microsoft.com/office/2007/relationships/media" Target="../media/media5.mp3"/><Relationship Id="rId15" Type="http://schemas.microsoft.com/office/2007/relationships/media" Target="../media/media8.mp3"/><Relationship Id="rId10" Type="http://schemas.openxmlformats.org/officeDocument/2006/relationships/audio" Target="../media/media3.mp3"/><Relationship Id="rId19" Type="http://schemas.openxmlformats.org/officeDocument/2006/relationships/image" Target="../media/image9.png"/><Relationship Id="rId4" Type="http://schemas.openxmlformats.org/officeDocument/2006/relationships/audio" Target="../media/media2.mp3"/><Relationship Id="rId9" Type="http://schemas.microsoft.com/office/2007/relationships/media" Target="../media/media3.mp3"/><Relationship Id="rId14" Type="http://schemas.openxmlformats.org/officeDocument/2006/relationships/audio" Target="../media/media6.mp3"/></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hyperlink" Target="https://doi.org/10.3765/exabs.v0i0.777" TargetMode="External"/><Relationship Id="rId3" Type="http://schemas.openxmlformats.org/officeDocument/2006/relationships/hyperlink" Target="https://doi.org/10.1215/00031283-2010-004" TargetMode="External"/><Relationship Id="rId7" Type="http://schemas.openxmlformats.org/officeDocument/2006/relationships/hyperlink" Target="https://doi.org/10.1017/S095439451500006X" TargetMode="External"/><Relationship Id="rId2" Type="http://schemas.openxmlformats.org/officeDocument/2006/relationships/hyperlink" Target="https://doi.org/10.1111/josl.12253" TargetMode="External"/><Relationship Id="rId1" Type="http://schemas.openxmlformats.org/officeDocument/2006/relationships/slideLayout" Target="../slideLayouts/slideLayout4.xml"/><Relationship Id="rId6" Type="http://schemas.openxmlformats.org/officeDocument/2006/relationships/hyperlink" Target="https://doi.org/10.1111/j.1467-9841.2007.00334.x" TargetMode="External"/><Relationship Id="rId5" Type="http://schemas.openxmlformats.org/officeDocument/2006/relationships/hyperlink" Target="https://doi.org/10.1080/00437956.1963.11659799" TargetMode="External"/><Relationship Id="rId4" Type="http://schemas.openxmlformats.org/officeDocument/2006/relationships/hyperlink" Target="https://doi.org/10.1177/0075424211420568" TargetMode="External"/><Relationship Id="rId9" Type="http://schemas.openxmlformats.org/officeDocument/2006/relationships/hyperlink" Target="https://doi.org/10.1215/00031283-7706532" TargetMode="External"/></Relationships>
</file>

<file path=ppt/slides/_rels/slide26.xml.rels><?xml version="1.0" encoding="UTF-8" standalone="yes"?>
<Relationships xmlns="http://schemas.openxmlformats.org/package/2006/relationships"><Relationship Id="rId3" Type="http://schemas.microsoft.com/office/2018/10/relationships/comments" Target="../comments/modernComment_11F_4B9B573F.xml"/><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microsoft.com/office/2018/10/relationships/comments" Target="../comments/modernComment_11C_A2052321.xm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0EDBB0-051A-3D4D-847D-6F92C5BF1FFC}"/>
              </a:ext>
            </a:extLst>
          </p:cNvPr>
          <p:cNvSpPr>
            <a:spLocks noGrp="1"/>
          </p:cNvSpPr>
          <p:nvPr>
            <p:ph type="body" sz="quarter" idx="12"/>
          </p:nvPr>
        </p:nvSpPr>
        <p:spPr>
          <a:xfrm>
            <a:off x="836035" y="842508"/>
            <a:ext cx="10519929" cy="1343137"/>
          </a:xfrm>
        </p:spPr>
        <p:txBody>
          <a:bodyPr>
            <a:normAutofit/>
          </a:bodyPr>
          <a:lstStyle/>
          <a:p>
            <a:r>
              <a:rPr lang="en-US" dirty="0"/>
              <a:t>The Missionary Voice</a:t>
            </a:r>
          </a:p>
          <a:p>
            <a:r>
              <a:rPr lang="en-US" sz="2800" dirty="0"/>
              <a:t>Perceptions of an Emerging Register</a:t>
            </a:r>
          </a:p>
        </p:txBody>
      </p:sp>
      <p:sp>
        <p:nvSpPr>
          <p:cNvPr id="3" name="Content Placeholder 2">
            <a:extLst>
              <a:ext uri="{FF2B5EF4-FFF2-40B4-BE49-F238E27FC236}">
                <a16:creationId xmlns:a16="http://schemas.microsoft.com/office/drawing/2014/main" id="{71AA11E8-379E-7EBC-7DDF-DC6894B6BB9D}"/>
              </a:ext>
            </a:extLst>
          </p:cNvPr>
          <p:cNvSpPr>
            <a:spLocks noGrp="1"/>
          </p:cNvSpPr>
          <p:nvPr>
            <p:ph sz="quarter" idx="15"/>
          </p:nvPr>
        </p:nvSpPr>
        <p:spPr/>
        <p:txBody>
          <a:bodyPr/>
          <a:lstStyle/>
          <a:p>
            <a:r>
              <a:rPr lang="en-US" dirty="0"/>
              <a:t>98</a:t>
            </a:r>
            <a:r>
              <a:rPr lang="en-US" baseline="30000" dirty="0"/>
              <a:t>th</a:t>
            </a:r>
            <a:r>
              <a:rPr lang="en-US" dirty="0"/>
              <a:t> Annual Meeting of the Linguistics Society of America</a:t>
            </a:r>
          </a:p>
          <a:p>
            <a:r>
              <a:rPr lang="en-US" dirty="0"/>
              <a:t>January 4, 2023</a:t>
            </a:r>
          </a:p>
          <a:p>
            <a:r>
              <a:rPr lang="en-US" dirty="0"/>
              <a:t>New York City, New York</a:t>
            </a:r>
          </a:p>
        </p:txBody>
      </p:sp>
      <p:sp>
        <p:nvSpPr>
          <p:cNvPr id="4" name="Content Placeholder 3">
            <a:extLst>
              <a:ext uri="{FF2B5EF4-FFF2-40B4-BE49-F238E27FC236}">
                <a16:creationId xmlns:a16="http://schemas.microsoft.com/office/drawing/2014/main" id="{CF741BE3-6714-A4AB-DC3D-D15DB0E11757}"/>
              </a:ext>
            </a:extLst>
          </p:cNvPr>
          <p:cNvSpPr>
            <a:spLocks noGrp="1"/>
          </p:cNvSpPr>
          <p:nvPr>
            <p:ph sz="quarter" idx="16"/>
          </p:nvPr>
        </p:nvSpPr>
        <p:spPr>
          <a:xfrm>
            <a:off x="2788022" y="2732001"/>
            <a:ext cx="6615953" cy="1468438"/>
          </a:xfrm>
        </p:spPr>
        <p:txBody>
          <a:bodyPr/>
          <a:lstStyle/>
          <a:p>
            <a:r>
              <a:rPr lang="en-US" sz="2400" dirty="0"/>
              <a:t>Joseph A. Stanley</a:t>
            </a:r>
          </a:p>
          <a:p>
            <a:r>
              <a:rPr lang="en-US" i="1" dirty="0"/>
              <a:t>Brigham Young University</a:t>
            </a:r>
            <a:endParaRPr lang="en-US" dirty="0"/>
          </a:p>
        </p:txBody>
      </p:sp>
      <p:sp>
        <p:nvSpPr>
          <p:cNvPr id="5" name="Rectangle 4">
            <a:extLst>
              <a:ext uri="{FF2B5EF4-FFF2-40B4-BE49-F238E27FC236}">
                <a16:creationId xmlns:a16="http://schemas.microsoft.com/office/drawing/2014/main" id="{134C828F-DAAD-8088-B892-A394537245B7}"/>
              </a:ext>
            </a:extLst>
          </p:cNvPr>
          <p:cNvSpPr/>
          <p:nvPr/>
        </p:nvSpPr>
        <p:spPr>
          <a:xfrm>
            <a:off x="3657598" y="4097003"/>
            <a:ext cx="4876800" cy="18288"/>
          </a:xfrm>
          <a:prstGeom prst="rect">
            <a:avLst/>
          </a:prstGeom>
          <a:solidFill>
            <a:srgbClr val="37609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800">
              <a:ln>
                <a:noFill/>
              </a:ln>
              <a:noFill/>
              <a:latin typeface="Noto Sans Disp" panose="020B0502040504020204" pitchFamily="34" charset="0"/>
              <a:ea typeface="Noto Sans Disp" panose="020B0502040504020204" pitchFamily="34" charset="0"/>
              <a:cs typeface="Noto Sans Disp" panose="020B0502040504020204" pitchFamily="34" charset="0"/>
            </a:endParaRPr>
          </a:p>
        </p:txBody>
      </p:sp>
      <p:sp>
        <p:nvSpPr>
          <p:cNvPr id="6" name="Rectangle 5">
            <a:extLst>
              <a:ext uri="{FF2B5EF4-FFF2-40B4-BE49-F238E27FC236}">
                <a16:creationId xmlns:a16="http://schemas.microsoft.com/office/drawing/2014/main" id="{5F4E74AB-53ED-0112-B6EB-0E34767CFAB9}"/>
              </a:ext>
            </a:extLst>
          </p:cNvPr>
          <p:cNvSpPr/>
          <p:nvPr/>
        </p:nvSpPr>
        <p:spPr>
          <a:xfrm>
            <a:off x="3657598" y="2176501"/>
            <a:ext cx="4876800" cy="18288"/>
          </a:xfrm>
          <a:prstGeom prst="rect">
            <a:avLst/>
          </a:prstGeom>
          <a:solidFill>
            <a:srgbClr val="37609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800">
              <a:ln>
                <a:noFill/>
              </a:ln>
              <a:noFill/>
              <a:latin typeface="Noto Sans Disp" panose="020B0502040504020204" pitchFamily="34" charset="0"/>
              <a:ea typeface="Noto Sans Disp" panose="020B0502040504020204" pitchFamily="34" charset="0"/>
              <a:cs typeface="Noto Sans Disp" panose="020B0502040504020204" pitchFamily="34" charset="0"/>
            </a:endParaRPr>
          </a:p>
        </p:txBody>
      </p:sp>
      <p:sp>
        <p:nvSpPr>
          <p:cNvPr id="7" name="Content Placeholder 3">
            <a:extLst>
              <a:ext uri="{FF2B5EF4-FFF2-40B4-BE49-F238E27FC236}">
                <a16:creationId xmlns:a16="http://schemas.microsoft.com/office/drawing/2014/main" id="{50C8C628-4F22-AABD-F2F8-0AFD0A7DFF4F}"/>
              </a:ext>
            </a:extLst>
          </p:cNvPr>
          <p:cNvSpPr txBox="1">
            <a:spLocks/>
          </p:cNvSpPr>
          <p:nvPr/>
        </p:nvSpPr>
        <p:spPr>
          <a:xfrm>
            <a:off x="1990445" y="2741145"/>
            <a:ext cx="2464730" cy="1468438"/>
          </a:xfrm>
          <a:prstGeom prst="rect">
            <a:avLst/>
          </a:prstGeom>
        </p:spPr>
        <p:txBody>
          <a:bodyPr/>
          <a:lstStyle>
            <a:lvl1pPr marL="0" indent="0" algn="ctr" defTabSz="457200" rtl="0" eaLnBrk="1" latinLnBrk="0" hangingPunct="1">
              <a:spcBef>
                <a:spcPct val="20000"/>
              </a:spcBef>
              <a:buFont typeface="Arial"/>
              <a:buNone/>
              <a:defRPr sz="1800" kern="1200">
                <a:solidFill>
                  <a:schemeClr val="tx1"/>
                </a:solidFill>
                <a:latin typeface="Iowan Old Style Roman" panose="02040602040506020204" pitchFamily="18" charset="77"/>
                <a:ea typeface="Noto Sans Disp" panose="020B0502040504020204" pitchFamily="34" charset="0"/>
                <a:cs typeface="Noto Sans Disp" panose="020B0502040504020204" pitchFamily="34" charset="0"/>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latin typeface="Avenir Book" panose="02000503020000020003" pitchFamily="2" charset="0"/>
              </a:rPr>
              <a:t>Josh Stevenson</a:t>
            </a:r>
          </a:p>
          <a:p>
            <a:r>
              <a:rPr lang="en-US" i="1" dirty="0">
                <a:latin typeface="Avenir Book" panose="02000503020000020003" pitchFamily="2" charset="0"/>
              </a:rPr>
              <a:t>University of Virginia</a:t>
            </a:r>
            <a:endParaRPr lang="en-US" dirty="0">
              <a:latin typeface="Avenir Book" panose="02000503020000020003" pitchFamily="2" charset="0"/>
            </a:endParaRPr>
          </a:p>
        </p:txBody>
      </p:sp>
      <p:sp>
        <p:nvSpPr>
          <p:cNvPr id="8" name="Content Placeholder 3">
            <a:extLst>
              <a:ext uri="{FF2B5EF4-FFF2-40B4-BE49-F238E27FC236}">
                <a16:creationId xmlns:a16="http://schemas.microsoft.com/office/drawing/2014/main" id="{35956875-A917-6919-460C-D8931CEE7972}"/>
              </a:ext>
            </a:extLst>
          </p:cNvPr>
          <p:cNvSpPr txBox="1">
            <a:spLocks/>
          </p:cNvSpPr>
          <p:nvPr/>
        </p:nvSpPr>
        <p:spPr>
          <a:xfrm>
            <a:off x="7566778" y="2741145"/>
            <a:ext cx="3501694" cy="1468438"/>
          </a:xfrm>
          <a:prstGeom prst="rect">
            <a:avLst/>
          </a:prstGeom>
        </p:spPr>
        <p:txBody>
          <a:bodyPr/>
          <a:lstStyle>
            <a:lvl1pPr marL="0" indent="0" algn="ctr" defTabSz="457200" rtl="0" eaLnBrk="1" latinLnBrk="0" hangingPunct="1">
              <a:spcBef>
                <a:spcPct val="20000"/>
              </a:spcBef>
              <a:buFont typeface="Arial"/>
              <a:buNone/>
              <a:defRPr sz="1800" kern="1200">
                <a:solidFill>
                  <a:schemeClr val="tx1"/>
                </a:solidFill>
                <a:latin typeface="Iowan Old Style Roman" panose="02040602040506020204" pitchFamily="18" charset="77"/>
                <a:ea typeface="Noto Sans Disp" panose="020B0502040504020204" pitchFamily="34" charset="0"/>
                <a:cs typeface="Noto Sans Disp" panose="020B0502040504020204" pitchFamily="34" charset="0"/>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latin typeface="Avenir Book" panose="02000503020000020003" pitchFamily="2" charset="0"/>
              </a:rPr>
              <a:t>Wendy Baker-</a:t>
            </a:r>
            <a:r>
              <a:rPr lang="en-US" sz="2400" dirty="0" err="1">
                <a:latin typeface="Avenir Book" panose="02000503020000020003" pitchFamily="2" charset="0"/>
              </a:rPr>
              <a:t>Smemoe</a:t>
            </a:r>
            <a:endParaRPr lang="en-US" sz="2400" dirty="0">
              <a:latin typeface="Avenir Book" panose="02000503020000020003" pitchFamily="2" charset="0"/>
            </a:endParaRPr>
          </a:p>
          <a:p>
            <a:r>
              <a:rPr lang="en-US" i="1" dirty="0">
                <a:latin typeface="Avenir Book" panose="02000503020000020003" pitchFamily="2" charset="0"/>
              </a:rPr>
              <a:t>Brigham Young University</a:t>
            </a:r>
            <a:endParaRPr lang="en-US" dirty="0">
              <a:latin typeface="Avenir Book" panose="02000503020000020003" pitchFamily="2" charset="0"/>
            </a:endParaRPr>
          </a:p>
        </p:txBody>
      </p:sp>
    </p:spTree>
    <p:extLst>
      <p:ext uri="{BB962C8B-B14F-4D97-AF65-F5344CB8AC3E}">
        <p14:creationId xmlns:p14="http://schemas.microsoft.com/office/powerpoint/2010/main" val="3960886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6E4890-D817-127C-4C18-8758EAE6E737}"/>
              </a:ext>
            </a:extLst>
          </p:cNvPr>
          <p:cNvSpPr>
            <a:spLocks noGrp="1"/>
          </p:cNvSpPr>
          <p:nvPr>
            <p:ph type="sldNum" sz="quarter" idx="11"/>
          </p:nvPr>
        </p:nvSpPr>
        <p:spPr/>
        <p:txBody>
          <a:bodyPr/>
          <a:lstStyle/>
          <a:p>
            <a:fld id="{2F4E2E3C-FF33-FC45-91A9-BDC48E1E835D}" type="slidenum">
              <a:rPr lang="en-US" smtClean="0"/>
              <a:pPr/>
              <a:t>10</a:t>
            </a:fld>
            <a:endParaRPr lang="en-US" dirty="0"/>
          </a:p>
        </p:txBody>
      </p:sp>
      <p:sp>
        <p:nvSpPr>
          <p:cNvPr id="3" name="Content Placeholder 2">
            <a:extLst>
              <a:ext uri="{FF2B5EF4-FFF2-40B4-BE49-F238E27FC236}">
                <a16:creationId xmlns:a16="http://schemas.microsoft.com/office/drawing/2014/main" id="{59547FA8-CB53-6DA4-9F3E-E61A69E40310}"/>
              </a:ext>
            </a:extLst>
          </p:cNvPr>
          <p:cNvSpPr>
            <a:spLocks noGrp="1"/>
          </p:cNvSpPr>
          <p:nvPr>
            <p:ph idx="1"/>
          </p:nvPr>
        </p:nvSpPr>
        <p:spPr/>
        <p:txBody>
          <a:bodyPr numCol="2"/>
          <a:lstStyle/>
          <a:p>
            <a:r>
              <a:rPr lang="en-US" dirty="0"/>
              <a:t>Pedagogical</a:t>
            </a:r>
          </a:p>
          <a:p>
            <a:pPr lvl="1"/>
            <a:r>
              <a:rPr lang="en-US" dirty="0"/>
              <a:t>turn-taking between missionaries</a:t>
            </a:r>
          </a:p>
          <a:p>
            <a:pPr lvl="1"/>
            <a:r>
              <a:rPr lang="en-US" dirty="0"/>
              <a:t>make sure listener follows</a:t>
            </a:r>
          </a:p>
          <a:p>
            <a:pPr lvl="1"/>
            <a:r>
              <a:rPr lang="en-US" dirty="0"/>
              <a:t>emphasize certain points</a:t>
            </a:r>
          </a:p>
          <a:p>
            <a:pPr lvl="1"/>
            <a:endParaRPr lang="en-US" dirty="0"/>
          </a:p>
          <a:p>
            <a:r>
              <a:rPr lang="en-US" dirty="0"/>
              <a:t>Spiritual</a:t>
            </a:r>
          </a:p>
          <a:p>
            <a:pPr lvl="1"/>
            <a:r>
              <a:rPr lang="en-US" dirty="0"/>
              <a:t>respect for the sacred topic</a:t>
            </a:r>
          </a:p>
          <a:p>
            <a:pPr lvl="1"/>
            <a:r>
              <a:rPr lang="en-US" dirty="0"/>
              <a:t>reverence for divine inspiration</a:t>
            </a:r>
          </a:p>
          <a:p>
            <a:pPr lvl="1"/>
            <a:r>
              <a:rPr lang="en-US" dirty="0"/>
              <a:t>express holiness through tone</a:t>
            </a:r>
          </a:p>
          <a:p>
            <a:pPr lvl="1"/>
            <a:r>
              <a:rPr lang="en-US" dirty="0"/>
              <a:t>demonstrate spiritual strength</a:t>
            </a:r>
          </a:p>
          <a:p>
            <a:pPr lvl="1"/>
            <a:endParaRPr lang="en-US" dirty="0"/>
          </a:p>
          <a:p>
            <a:pPr lvl="1"/>
            <a:endParaRPr lang="en-US" dirty="0"/>
          </a:p>
          <a:p>
            <a:pPr lvl="1"/>
            <a:endParaRPr lang="en-US" dirty="0"/>
          </a:p>
        </p:txBody>
      </p:sp>
      <p:sp>
        <p:nvSpPr>
          <p:cNvPr id="4" name="Title 3">
            <a:extLst>
              <a:ext uri="{FF2B5EF4-FFF2-40B4-BE49-F238E27FC236}">
                <a16:creationId xmlns:a16="http://schemas.microsoft.com/office/drawing/2014/main" id="{EBEEC355-64EB-EDAC-0E87-17DE22F0A624}"/>
              </a:ext>
            </a:extLst>
          </p:cNvPr>
          <p:cNvSpPr>
            <a:spLocks noGrp="1"/>
          </p:cNvSpPr>
          <p:nvPr>
            <p:ph type="title"/>
          </p:nvPr>
        </p:nvSpPr>
        <p:spPr/>
        <p:txBody>
          <a:bodyPr/>
          <a:lstStyle/>
          <a:p>
            <a:r>
              <a:rPr lang="en-US" dirty="0"/>
              <a:t>Perceived reasons for using Missionary Voice</a:t>
            </a:r>
          </a:p>
        </p:txBody>
      </p:sp>
    </p:spTree>
    <p:extLst>
      <p:ext uri="{BB962C8B-B14F-4D97-AF65-F5344CB8AC3E}">
        <p14:creationId xmlns:p14="http://schemas.microsoft.com/office/powerpoint/2010/main" val="1610572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100967-D569-5BD3-BEF0-396F2BD5504D}"/>
              </a:ext>
            </a:extLst>
          </p:cNvPr>
          <p:cNvSpPr>
            <a:spLocks noGrp="1"/>
          </p:cNvSpPr>
          <p:nvPr>
            <p:ph type="sldNum" sz="quarter" idx="11"/>
          </p:nvPr>
        </p:nvSpPr>
        <p:spPr/>
        <p:txBody>
          <a:bodyPr/>
          <a:lstStyle/>
          <a:p>
            <a:fld id="{2F4E2E3C-FF33-FC45-91A9-BDC48E1E835D}" type="slidenum">
              <a:rPr lang="en-US" smtClean="0"/>
              <a:pPr/>
              <a:t>11</a:t>
            </a:fld>
            <a:endParaRPr lang="en-US" dirty="0"/>
          </a:p>
        </p:txBody>
      </p:sp>
      <p:sp>
        <p:nvSpPr>
          <p:cNvPr id="3" name="Content Placeholder 2">
            <a:extLst>
              <a:ext uri="{FF2B5EF4-FFF2-40B4-BE49-F238E27FC236}">
                <a16:creationId xmlns:a16="http://schemas.microsoft.com/office/drawing/2014/main" id="{BF4CF5CB-7394-C76A-2666-4316F760F967}"/>
              </a:ext>
            </a:extLst>
          </p:cNvPr>
          <p:cNvSpPr>
            <a:spLocks noGrp="1"/>
          </p:cNvSpPr>
          <p:nvPr>
            <p:ph idx="1"/>
          </p:nvPr>
        </p:nvSpPr>
        <p:spPr/>
        <p:txBody>
          <a:bodyPr/>
          <a:lstStyle/>
          <a:p>
            <a:r>
              <a:rPr lang="en-US" dirty="0"/>
              <a:t>From constantly giving the same prepared lessons</a:t>
            </a:r>
          </a:p>
          <a:p>
            <a:pPr lvl="1"/>
            <a:r>
              <a:rPr lang="en-US" dirty="0"/>
              <a:t>Perhaps more common when lessons were more memorized</a:t>
            </a:r>
          </a:p>
          <a:p>
            <a:endParaRPr lang="en-US" dirty="0"/>
          </a:p>
          <a:p>
            <a:r>
              <a:rPr lang="en-US" dirty="0"/>
              <a:t>No different than salesperson, teacher, customer service, public speaking, presentation, style-shifting</a:t>
            </a:r>
          </a:p>
          <a:p>
            <a:endParaRPr lang="en-US" dirty="0"/>
          </a:p>
          <a:p>
            <a:r>
              <a:rPr lang="en-US" dirty="0"/>
              <a:t>Emergence of a register</a:t>
            </a:r>
          </a:p>
          <a:p>
            <a:pPr lvl="1"/>
            <a:r>
              <a:rPr lang="en-US" dirty="0"/>
              <a:t>Imitating global church leaders</a:t>
            </a:r>
          </a:p>
          <a:p>
            <a:pPr lvl="1"/>
            <a:r>
              <a:rPr lang="en-US" dirty="0"/>
              <a:t>Passed on in micro-generations by trainers, leaders, and more experienced missionaries</a:t>
            </a:r>
          </a:p>
          <a:p>
            <a:pPr lvl="1"/>
            <a:r>
              <a:rPr lang="en-US" dirty="0"/>
              <a:t>It’s what idealized Latter-day Saints and a representatives of the church sound like</a:t>
            </a:r>
          </a:p>
          <a:p>
            <a:pPr lvl="1"/>
            <a:r>
              <a:rPr lang="en-US" dirty="0"/>
              <a:t>”It’s what spiritual discussions are supposed to sound like.”</a:t>
            </a:r>
          </a:p>
        </p:txBody>
      </p:sp>
      <p:sp>
        <p:nvSpPr>
          <p:cNvPr id="4" name="Title 3">
            <a:extLst>
              <a:ext uri="{FF2B5EF4-FFF2-40B4-BE49-F238E27FC236}">
                <a16:creationId xmlns:a16="http://schemas.microsoft.com/office/drawing/2014/main" id="{72BBDDEC-2F18-BA1F-77B9-907FFF6FAF1C}"/>
              </a:ext>
            </a:extLst>
          </p:cNvPr>
          <p:cNvSpPr>
            <a:spLocks noGrp="1"/>
          </p:cNvSpPr>
          <p:nvPr>
            <p:ph type="title"/>
          </p:nvPr>
        </p:nvSpPr>
        <p:spPr/>
        <p:txBody>
          <a:bodyPr/>
          <a:lstStyle/>
          <a:p>
            <a:r>
              <a:rPr lang="en-US" dirty="0"/>
              <a:t>Perceptions of where it came from</a:t>
            </a:r>
          </a:p>
        </p:txBody>
      </p:sp>
    </p:spTree>
    <p:extLst>
      <p:ext uri="{BB962C8B-B14F-4D97-AF65-F5344CB8AC3E}">
        <p14:creationId xmlns:p14="http://schemas.microsoft.com/office/powerpoint/2010/main" val="2743930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91D0043-0368-5439-599B-A6716ECE0432}"/>
              </a:ext>
            </a:extLst>
          </p:cNvPr>
          <p:cNvSpPr>
            <a:spLocks noGrp="1"/>
          </p:cNvSpPr>
          <p:nvPr>
            <p:ph type="sldNum" sz="quarter" idx="11"/>
          </p:nvPr>
        </p:nvSpPr>
        <p:spPr/>
        <p:txBody>
          <a:bodyPr/>
          <a:lstStyle/>
          <a:p>
            <a:fld id="{2F4E2E3C-FF33-FC45-91A9-BDC48E1E835D}" type="slidenum">
              <a:rPr lang="en-US" smtClean="0"/>
              <a:pPr/>
              <a:t>12</a:t>
            </a:fld>
            <a:endParaRPr lang="en-US" dirty="0"/>
          </a:p>
        </p:txBody>
      </p:sp>
      <p:sp>
        <p:nvSpPr>
          <p:cNvPr id="5" name="Text Placeholder 4">
            <a:extLst>
              <a:ext uri="{FF2B5EF4-FFF2-40B4-BE49-F238E27FC236}">
                <a16:creationId xmlns:a16="http://schemas.microsoft.com/office/drawing/2014/main" id="{7190F02E-B510-CD71-470E-F49616C8B02B}"/>
              </a:ext>
            </a:extLst>
          </p:cNvPr>
          <p:cNvSpPr>
            <a:spLocks noGrp="1"/>
          </p:cNvSpPr>
          <p:nvPr>
            <p:ph type="body" sz="quarter" idx="12"/>
          </p:nvPr>
        </p:nvSpPr>
        <p:spPr>
          <a:xfrm>
            <a:off x="836037" y="1783976"/>
            <a:ext cx="10519929" cy="1323906"/>
          </a:xfrm>
        </p:spPr>
        <p:txBody>
          <a:bodyPr>
            <a:normAutofit/>
          </a:bodyPr>
          <a:lstStyle/>
          <a:p>
            <a:r>
              <a:rPr lang="en-US" dirty="0"/>
              <a:t>Study 2: </a:t>
            </a:r>
            <a:br>
              <a:rPr lang="en-US" dirty="0"/>
            </a:br>
            <a:r>
              <a:rPr lang="en-US" dirty="0"/>
              <a:t>Do people recognize Missionary Voice?</a:t>
            </a:r>
          </a:p>
        </p:txBody>
      </p:sp>
    </p:spTree>
    <p:extLst>
      <p:ext uri="{BB962C8B-B14F-4D97-AF65-F5344CB8AC3E}">
        <p14:creationId xmlns:p14="http://schemas.microsoft.com/office/powerpoint/2010/main" val="374468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01D78B4-4547-DAB2-5B64-440795DFFCC7}"/>
              </a:ext>
            </a:extLst>
          </p:cNvPr>
          <p:cNvSpPr>
            <a:spLocks noGrp="1"/>
          </p:cNvSpPr>
          <p:nvPr>
            <p:ph idx="1"/>
          </p:nvPr>
        </p:nvSpPr>
        <p:spPr>
          <a:xfrm>
            <a:off x="609601" y="1283582"/>
            <a:ext cx="5029200" cy="2616066"/>
          </a:xfrm>
        </p:spPr>
        <p:txBody>
          <a:bodyPr/>
          <a:lstStyle/>
          <a:p>
            <a:pPr marL="0" indent="0">
              <a:buNone/>
            </a:pPr>
            <a:r>
              <a:rPr lang="en-US" b="1" dirty="0"/>
              <a:t>Missionary Voice audio</a:t>
            </a:r>
          </a:p>
          <a:p>
            <a:r>
              <a:rPr lang="en-US" dirty="0"/>
              <a:t>Church-produced videos featuring people serving as missionaries at the time of filming.</a:t>
            </a:r>
          </a:p>
          <a:p>
            <a:r>
              <a:rPr lang="en-US" dirty="0"/>
              <a:t>Subjectively selected the ones that exemplified Missionary Voice.</a:t>
            </a:r>
          </a:p>
          <a:p>
            <a:pPr lvl="1"/>
            <a:endParaRPr lang="en-US" dirty="0"/>
          </a:p>
          <a:p>
            <a:endParaRPr lang="en-US" dirty="0"/>
          </a:p>
        </p:txBody>
      </p:sp>
      <p:sp>
        <p:nvSpPr>
          <p:cNvPr id="6" name="Content Placeholder 5">
            <a:extLst>
              <a:ext uri="{FF2B5EF4-FFF2-40B4-BE49-F238E27FC236}">
                <a16:creationId xmlns:a16="http://schemas.microsoft.com/office/drawing/2014/main" id="{B7309EA4-79CB-E50F-3ACC-9ABD59D95030}"/>
              </a:ext>
            </a:extLst>
          </p:cNvPr>
          <p:cNvSpPr>
            <a:spLocks noGrp="1"/>
          </p:cNvSpPr>
          <p:nvPr>
            <p:ph idx="10"/>
          </p:nvPr>
        </p:nvSpPr>
        <p:spPr>
          <a:xfrm>
            <a:off x="6553199" y="1299927"/>
            <a:ext cx="5029200" cy="3038991"/>
          </a:xfrm>
        </p:spPr>
        <p:txBody>
          <a:bodyPr/>
          <a:lstStyle/>
          <a:p>
            <a:pPr marL="0" indent="0">
              <a:buNone/>
            </a:pPr>
            <a:r>
              <a:rPr lang="en-US" b="1" dirty="0"/>
              <a:t>Control audio</a:t>
            </a:r>
          </a:p>
          <a:p>
            <a:r>
              <a:rPr lang="en-US" dirty="0"/>
              <a:t>videos featuring BYU students or videos from another Christian university in the Western US.</a:t>
            </a:r>
          </a:p>
          <a:p>
            <a:r>
              <a:rPr lang="en-US" dirty="0"/>
              <a:t>Selected speakers who matched the missionaries in age, ethnicity, and variety of English.</a:t>
            </a:r>
          </a:p>
        </p:txBody>
      </p:sp>
      <p:sp>
        <p:nvSpPr>
          <p:cNvPr id="2" name="Slide Number Placeholder 1">
            <a:extLst>
              <a:ext uri="{FF2B5EF4-FFF2-40B4-BE49-F238E27FC236}">
                <a16:creationId xmlns:a16="http://schemas.microsoft.com/office/drawing/2014/main" id="{0435A6A3-3193-F356-1822-40C2CB037750}"/>
              </a:ext>
            </a:extLst>
          </p:cNvPr>
          <p:cNvSpPr>
            <a:spLocks noGrp="1"/>
          </p:cNvSpPr>
          <p:nvPr>
            <p:ph type="sldNum" sz="quarter" idx="11"/>
          </p:nvPr>
        </p:nvSpPr>
        <p:spPr/>
        <p:txBody>
          <a:bodyPr/>
          <a:lstStyle/>
          <a:p>
            <a:fld id="{2F4E2E3C-FF33-FC45-91A9-BDC48E1E835D}" type="slidenum">
              <a:rPr lang="en-US" smtClean="0"/>
              <a:pPr/>
              <a:t>13</a:t>
            </a:fld>
            <a:endParaRPr lang="en-US" dirty="0"/>
          </a:p>
        </p:txBody>
      </p:sp>
      <p:sp>
        <p:nvSpPr>
          <p:cNvPr id="4" name="Title 3">
            <a:extLst>
              <a:ext uri="{FF2B5EF4-FFF2-40B4-BE49-F238E27FC236}">
                <a16:creationId xmlns:a16="http://schemas.microsoft.com/office/drawing/2014/main" id="{09F0E9E3-AA86-9B47-1123-29CD5F3848F1}"/>
              </a:ext>
            </a:extLst>
          </p:cNvPr>
          <p:cNvSpPr>
            <a:spLocks noGrp="1"/>
          </p:cNvSpPr>
          <p:nvPr>
            <p:ph type="title"/>
          </p:nvPr>
        </p:nvSpPr>
        <p:spPr/>
        <p:txBody>
          <a:bodyPr/>
          <a:lstStyle/>
          <a:p>
            <a:r>
              <a:rPr lang="en-US" dirty="0"/>
              <a:t>Finding Missionary Voice</a:t>
            </a:r>
          </a:p>
        </p:txBody>
      </p:sp>
      <p:sp>
        <p:nvSpPr>
          <p:cNvPr id="7" name="Content Placeholder 4">
            <a:extLst>
              <a:ext uri="{FF2B5EF4-FFF2-40B4-BE49-F238E27FC236}">
                <a16:creationId xmlns:a16="http://schemas.microsoft.com/office/drawing/2014/main" id="{03601652-92F9-5981-1C66-5064D43976E8}"/>
              </a:ext>
            </a:extLst>
          </p:cNvPr>
          <p:cNvSpPr txBox="1">
            <a:spLocks/>
          </p:cNvSpPr>
          <p:nvPr/>
        </p:nvSpPr>
        <p:spPr>
          <a:xfrm>
            <a:off x="609600" y="4338918"/>
            <a:ext cx="11062447" cy="926219"/>
          </a:xfrm>
          <a:prstGeom prst="rect">
            <a:avLst/>
          </a:prstGeom>
        </p:spPr>
        <p:txBody>
          <a:bodyPr/>
          <a:lstStyle>
            <a:lvl1pPr marL="342900" indent="-342900" algn="l" defTabSz="457200" rtl="0" eaLnBrk="1" latinLnBrk="0" hangingPunct="1">
              <a:spcBef>
                <a:spcPct val="20000"/>
              </a:spcBef>
              <a:buFont typeface="Arial"/>
              <a:buChar char="•"/>
              <a:defRPr sz="2200" kern="1200">
                <a:solidFill>
                  <a:schemeClr val="tx1"/>
                </a:solidFill>
                <a:latin typeface="Avenir Book" panose="02000503020000020003" pitchFamily="2" charset="0"/>
                <a:ea typeface="Avenir Book" panose="02000503020000020003" pitchFamily="2" charset="0"/>
                <a:cs typeface="Avenir Book" panose="02000503020000020003" pitchFamily="2" charset="0"/>
              </a:defRPr>
            </a:lvl1pPr>
            <a:lvl2pPr marL="742950" indent="-285750" algn="l" defTabSz="457200" rtl="0" eaLnBrk="1" latinLnBrk="0" hangingPunct="1">
              <a:spcBef>
                <a:spcPct val="20000"/>
              </a:spcBef>
              <a:buFont typeface="Arial"/>
              <a:buChar char="–"/>
              <a:defRPr sz="2000" kern="1200">
                <a:solidFill>
                  <a:schemeClr val="tx1"/>
                </a:solidFill>
                <a:latin typeface="Avenir Book" panose="02000503020000020003" pitchFamily="2" charset="0"/>
                <a:ea typeface="Avenir Book" panose="02000503020000020003" pitchFamily="2" charset="0"/>
                <a:cs typeface="Avenir Book" panose="02000503020000020003" pitchFamily="2" charset="0"/>
              </a:defRPr>
            </a:lvl2pPr>
            <a:lvl3pPr marL="1143000" indent="-228600" algn="l" defTabSz="457200" rtl="0" eaLnBrk="1" latinLnBrk="0" hangingPunct="1">
              <a:spcBef>
                <a:spcPct val="20000"/>
              </a:spcBef>
              <a:buFont typeface="Arial"/>
              <a:buChar char="•"/>
              <a:defRPr sz="1800" kern="1200">
                <a:solidFill>
                  <a:schemeClr val="tx1"/>
                </a:solidFill>
                <a:latin typeface="Avenir Book" panose="02000503020000020003" pitchFamily="2" charset="0"/>
                <a:ea typeface="Avenir Book" panose="02000503020000020003" pitchFamily="2" charset="0"/>
                <a:cs typeface="Avenir Book" panose="02000503020000020003" pitchFamily="2" charset="0"/>
              </a:defRPr>
            </a:lvl3pPr>
            <a:lvl4pPr marL="1600200" indent="-228600" algn="l" defTabSz="457200" rtl="0" eaLnBrk="1" latinLnBrk="0" hangingPunct="1">
              <a:spcBef>
                <a:spcPct val="20000"/>
              </a:spcBef>
              <a:buFont typeface="Arial"/>
              <a:buChar char="–"/>
              <a:defRPr sz="1600" kern="1200">
                <a:solidFill>
                  <a:schemeClr val="tx1"/>
                </a:solidFill>
                <a:latin typeface="Avenir Book" panose="02000503020000020003" pitchFamily="2" charset="0"/>
                <a:ea typeface="Avenir Book" panose="02000503020000020003" pitchFamily="2" charset="0"/>
                <a:cs typeface="Avenir Book" panose="02000503020000020003" pitchFamily="2" charset="0"/>
              </a:defRPr>
            </a:lvl4pPr>
            <a:lvl5pPr marL="2057400" indent="-228600" algn="l" defTabSz="457200" rtl="0" eaLnBrk="1" latinLnBrk="0" hangingPunct="1">
              <a:spcBef>
                <a:spcPct val="20000"/>
              </a:spcBef>
              <a:buFont typeface="Arial"/>
              <a:buChar char="»"/>
              <a:defRPr sz="1400" kern="1200">
                <a:solidFill>
                  <a:schemeClr val="tx1"/>
                </a:solidFill>
                <a:latin typeface="Avenir Book" panose="02000503020000020003" pitchFamily="2" charset="0"/>
                <a:ea typeface="Avenir Book" panose="02000503020000020003" pitchFamily="2" charset="0"/>
                <a:cs typeface="Avenir Book" panose="02000503020000020003" pitchFamily="2"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Selected five-second portions containing semantically neutral content</a:t>
            </a:r>
          </a:p>
          <a:p>
            <a:endParaRPr lang="en-US" dirty="0"/>
          </a:p>
          <a:p>
            <a:r>
              <a:rPr lang="en-US" dirty="0"/>
              <a:t>20 recordings balanced by source (missionary vs. not) and gender (male vs. female)</a:t>
            </a:r>
          </a:p>
          <a:p>
            <a:endParaRPr lang="en-US" dirty="0"/>
          </a:p>
          <a:p>
            <a:endParaRPr lang="en-US" dirty="0"/>
          </a:p>
          <a:p>
            <a:endParaRPr lang="en-US" dirty="0"/>
          </a:p>
        </p:txBody>
      </p:sp>
    </p:spTree>
    <p:extLst>
      <p:ext uri="{BB962C8B-B14F-4D97-AF65-F5344CB8AC3E}">
        <p14:creationId xmlns:p14="http://schemas.microsoft.com/office/powerpoint/2010/main" val="410212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D187105-5BEB-CE8A-FF50-FFA99F9D9A4B}"/>
              </a:ext>
            </a:extLst>
          </p:cNvPr>
          <p:cNvSpPr>
            <a:spLocks noGrp="1"/>
          </p:cNvSpPr>
          <p:nvPr>
            <p:ph type="sldNum" sz="quarter" idx="11"/>
          </p:nvPr>
        </p:nvSpPr>
        <p:spPr/>
        <p:txBody>
          <a:bodyPr/>
          <a:lstStyle/>
          <a:p>
            <a:fld id="{2F4E2E3C-FF33-FC45-91A9-BDC48E1E835D}" type="slidenum">
              <a:rPr lang="en-US" smtClean="0"/>
              <a:pPr/>
              <a:t>14</a:t>
            </a:fld>
            <a:endParaRPr lang="en-US" dirty="0"/>
          </a:p>
        </p:txBody>
      </p:sp>
      <p:sp>
        <p:nvSpPr>
          <p:cNvPr id="7" name="Content Placeholder 6">
            <a:extLst>
              <a:ext uri="{FF2B5EF4-FFF2-40B4-BE49-F238E27FC236}">
                <a16:creationId xmlns:a16="http://schemas.microsoft.com/office/drawing/2014/main" id="{60007D9E-D2A3-67B0-34E7-F92C9EADE834}"/>
              </a:ext>
            </a:extLst>
          </p:cNvPr>
          <p:cNvSpPr>
            <a:spLocks noGrp="1"/>
          </p:cNvSpPr>
          <p:nvPr>
            <p:ph idx="1"/>
          </p:nvPr>
        </p:nvSpPr>
        <p:spPr/>
        <p:txBody>
          <a:bodyPr/>
          <a:lstStyle/>
          <a:p>
            <a:r>
              <a:rPr lang="en-US" dirty="0"/>
              <a:t>A very simple survey</a:t>
            </a:r>
          </a:p>
          <a:p>
            <a:pPr lvl="1"/>
            <a:r>
              <a:rPr lang="en-US" dirty="0"/>
              <a:t>Label the voices as from a “missionary” or a “student.” </a:t>
            </a:r>
          </a:p>
          <a:p>
            <a:pPr lvl="1"/>
            <a:r>
              <a:rPr lang="en-US" dirty="0"/>
              <a:t>All 20 recordings were included, in a random order.</a:t>
            </a:r>
          </a:p>
          <a:p>
            <a:pPr lvl="1"/>
            <a:r>
              <a:rPr lang="en-US" dirty="0"/>
              <a:t>Not told how many missionaries there were. </a:t>
            </a:r>
          </a:p>
          <a:p>
            <a:pPr lvl="1"/>
            <a:r>
              <a:rPr lang="en-US" dirty="0"/>
              <a:t>Also asked for what they heard to help them decide.</a:t>
            </a:r>
          </a:p>
          <a:p>
            <a:pPr lvl="1"/>
            <a:endParaRPr lang="en-US" dirty="0"/>
          </a:p>
          <a:p>
            <a:r>
              <a:rPr lang="en-US" dirty="0"/>
              <a:t>95 participants</a:t>
            </a:r>
          </a:p>
          <a:p>
            <a:pPr lvl="1"/>
            <a:r>
              <a:rPr lang="en-US" dirty="0"/>
              <a:t>Targeted Latter-day Saints; all but two were</a:t>
            </a:r>
          </a:p>
          <a:p>
            <a:pPr lvl="1"/>
            <a:r>
              <a:rPr lang="en-US" dirty="0"/>
              <a:t>35 male, 59 female, and 1 non-binary</a:t>
            </a:r>
          </a:p>
          <a:p>
            <a:pPr lvl="1"/>
            <a:r>
              <a:rPr lang="en-US" dirty="0"/>
              <a:t>median age: 24</a:t>
            </a:r>
          </a:p>
          <a:p>
            <a:pPr lvl="1"/>
            <a:r>
              <a:rPr lang="en-US" dirty="0"/>
              <a:t>77 were former missionaries</a:t>
            </a:r>
          </a:p>
          <a:p>
            <a:pPr marL="457200" lvl="1" indent="0">
              <a:buNone/>
            </a:pPr>
            <a:endParaRPr lang="en-US" dirty="0"/>
          </a:p>
          <a:p>
            <a:pPr lvl="1"/>
            <a:endParaRPr lang="en-US" dirty="0"/>
          </a:p>
        </p:txBody>
      </p:sp>
      <p:sp>
        <p:nvSpPr>
          <p:cNvPr id="6" name="Title 5">
            <a:extLst>
              <a:ext uri="{FF2B5EF4-FFF2-40B4-BE49-F238E27FC236}">
                <a16:creationId xmlns:a16="http://schemas.microsoft.com/office/drawing/2014/main" id="{BF3216CC-1EF5-B037-13B5-4F7589026A92}"/>
              </a:ext>
            </a:extLst>
          </p:cNvPr>
          <p:cNvSpPr>
            <a:spLocks noGrp="1"/>
          </p:cNvSpPr>
          <p:nvPr>
            <p:ph type="title"/>
          </p:nvPr>
        </p:nvSpPr>
        <p:spPr/>
        <p:txBody>
          <a:bodyPr/>
          <a:lstStyle/>
          <a:p>
            <a:r>
              <a:rPr lang="en-US" dirty="0"/>
              <a:t>Survey Design</a:t>
            </a:r>
          </a:p>
        </p:txBody>
      </p:sp>
    </p:spTree>
    <p:extLst>
      <p:ext uri="{BB962C8B-B14F-4D97-AF65-F5344CB8AC3E}">
        <p14:creationId xmlns:p14="http://schemas.microsoft.com/office/powerpoint/2010/main" val="1579720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3C02F7-90A5-1C3C-6402-F7A0602270D5}"/>
              </a:ext>
            </a:extLst>
          </p:cNvPr>
          <p:cNvSpPr>
            <a:spLocks noGrp="1"/>
          </p:cNvSpPr>
          <p:nvPr>
            <p:ph type="sldNum" sz="quarter" idx="4294967295"/>
          </p:nvPr>
        </p:nvSpPr>
        <p:spPr>
          <a:xfrm>
            <a:off x="11541125" y="6356350"/>
            <a:ext cx="650875" cy="365125"/>
          </a:xfrm>
          <a:prstGeom prst="rect">
            <a:avLst/>
          </a:prstGeom>
        </p:spPr>
        <p:txBody>
          <a:bodyPr/>
          <a:lstStyle/>
          <a:p>
            <a:fld id="{2F4E2E3C-FF33-FC45-91A9-BDC48E1E835D}" type="slidenum">
              <a:rPr lang="en-US" smtClean="0"/>
              <a:pPr/>
              <a:t>15</a:t>
            </a:fld>
            <a:endParaRPr lang="en-US" dirty="0"/>
          </a:p>
        </p:txBody>
      </p:sp>
      <p:pic>
        <p:nvPicPr>
          <p:cNvPr id="6" name="Content Placeholder 5" descr="A graph with a black background&#10;&#10;Description automatically generated">
            <a:extLst>
              <a:ext uri="{FF2B5EF4-FFF2-40B4-BE49-F238E27FC236}">
                <a16:creationId xmlns:a16="http://schemas.microsoft.com/office/drawing/2014/main" id="{9968E69A-98F2-88B6-7A21-70A528706B03}"/>
              </a:ext>
            </a:extLst>
          </p:cNvPr>
          <p:cNvPicPr>
            <a:picLocks noGrp="1" noChangeAspect="1"/>
          </p:cNvPicPr>
          <p:nvPr>
            <p:ph idx="4294967295"/>
          </p:nvPr>
        </p:nvPicPr>
        <p:blipFill>
          <a:blip r:embed="rId3"/>
          <a:stretch>
            <a:fillRect/>
          </a:stretch>
        </p:blipFill>
        <p:spPr>
          <a:xfrm>
            <a:off x="0" y="0"/>
            <a:ext cx="12180864" cy="6858000"/>
          </a:xfrm>
          <a:prstGeom prst="rect">
            <a:avLst/>
          </a:prstGeom>
        </p:spPr>
      </p:pic>
      <p:sp>
        <p:nvSpPr>
          <p:cNvPr id="7" name="TextBox 6">
            <a:extLst>
              <a:ext uri="{FF2B5EF4-FFF2-40B4-BE49-F238E27FC236}">
                <a16:creationId xmlns:a16="http://schemas.microsoft.com/office/drawing/2014/main" id="{7FFACD19-7239-7910-B730-0C841FD869AB}"/>
              </a:ext>
            </a:extLst>
          </p:cNvPr>
          <p:cNvSpPr txBox="1"/>
          <p:nvPr/>
        </p:nvSpPr>
        <p:spPr>
          <a:xfrm>
            <a:off x="7530352" y="0"/>
            <a:ext cx="4661647" cy="646331"/>
          </a:xfrm>
          <a:prstGeom prst="rect">
            <a:avLst/>
          </a:prstGeom>
          <a:noFill/>
          <a:ln w="38100">
            <a:solidFill>
              <a:schemeClr val="bg1">
                <a:lumMod val="65000"/>
              </a:schemeClr>
            </a:solidFill>
          </a:ln>
        </p:spPr>
        <p:txBody>
          <a:bodyPr wrap="square" rtlCol="0">
            <a:spAutoFit/>
          </a:bodyPr>
          <a:lstStyle/>
          <a:p>
            <a:pPr algn="r"/>
            <a:r>
              <a:rPr lang="en-US" dirty="0">
                <a:latin typeface="Avenir Book" panose="02000503020000020003" pitchFamily="2" charset="0"/>
              </a:rPr>
              <a:t>One-sample </a:t>
            </a:r>
            <a:r>
              <a:rPr lang="en-US" i="1" dirty="0">
                <a:latin typeface="Avenir Book" panose="02000503020000020003" pitchFamily="2" charset="0"/>
              </a:rPr>
              <a:t>t</a:t>
            </a:r>
            <a:r>
              <a:rPr lang="en-US" dirty="0">
                <a:latin typeface="Avenir Book" panose="02000503020000020003" pitchFamily="2" charset="0"/>
              </a:rPr>
              <a:t>-test (based on a mean of 10)</a:t>
            </a:r>
          </a:p>
          <a:p>
            <a:pPr algn="r"/>
            <a:r>
              <a:rPr lang="en-US" i="1" dirty="0">
                <a:latin typeface="Avenir Book" panose="02000503020000020003" pitchFamily="2" charset="0"/>
              </a:rPr>
              <a:t>t</a:t>
            </a:r>
            <a:r>
              <a:rPr lang="en-US" dirty="0">
                <a:latin typeface="Avenir Book" panose="02000503020000020003" pitchFamily="2" charset="0"/>
              </a:rPr>
              <a:t> = 1.405, </a:t>
            </a:r>
            <a:r>
              <a:rPr lang="en-US" dirty="0" err="1">
                <a:latin typeface="Avenir Book" panose="02000503020000020003" pitchFamily="2" charset="0"/>
              </a:rPr>
              <a:t>df</a:t>
            </a:r>
            <a:r>
              <a:rPr lang="en-US" dirty="0">
                <a:latin typeface="Avenir Book" panose="02000503020000020003" pitchFamily="2" charset="0"/>
              </a:rPr>
              <a:t> = 95, </a:t>
            </a:r>
            <a:r>
              <a:rPr lang="en-US" i="1" dirty="0">
                <a:latin typeface="Avenir Book" panose="02000503020000020003" pitchFamily="2" charset="0"/>
              </a:rPr>
              <a:t>p</a:t>
            </a:r>
            <a:r>
              <a:rPr lang="en-US" dirty="0">
                <a:latin typeface="Avenir Book" panose="02000503020000020003" pitchFamily="2" charset="0"/>
              </a:rPr>
              <a:t> = 0.163</a:t>
            </a:r>
          </a:p>
        </p:txBody>
      </p:sp>
      <p:sp>
        <p:nvSpPr>
          <p:cNvPr id="8" name="TextBox 7">
            <a:extLst>
              <a:ext uri="{FF2B5EF4-FFF2-40B4-BE49-F238E27FC236}">
                <a16:creationId xmlns:a16="http://schemas.microsoft.com/office/drawing/2014/main" id="{57BEE1BF-2CDC-3BEA-1D87-93AE6A2583D4}"/>
              </a:ext>
            </a:extLst>
          </p:cNvPr>
          <p:cNvSpPr txBox="1"/>
          <p:nvPr/>
        </p:nvSpPr>
        <p:spPr>
          <a:xfrm>
            <a:off x="1398494" y="2375646"/>
            <a:ext cx="1945341" cy="923330"/>
          </a:xfrm>
          <a:prstGeom prst="rect">
            <a:avLst/>
          </a:prstGeom>
          <a:solidFill>
            <a:schemeClr val="bg1"/>
          </a:solidFill>
          <a:ln w="38100">
            <a:solidFill>
              <a:schemeClr val="bg1">
                <a:lumMod val="65000"/>
              </a:schemeClr>
            </a:solidFill>
          </a:ln>
        </p:spPr>
        <p:txBody>
          <a:bodyPr wrap="square" rtlCol="0">
            <a:spAutoFit/>
          </a:bodyPr>
          <a:lstStyle/>
          <a:p>
            <a:r>
              <a:rPr lang="en-US" dirty="0">
                <a:latin typeface="Avenir Book" panose="02000503020000020003" pitchFamily="2" charset="0"/>
              </a:rPr>
              <a:t>mean = 10.27</a:t>
            </a:r>
          </a:p>
          <a:p>
            <a:r>
              <a:rPr lang="en-US" dirty="0">
                <a:latin typeface="Avenir Book" panose="02000503020000020003" pitchFamily="2" charset="0"/>
              </a:rPr>
              <a:t>median = 10</a:t>
            </a:r>
          </a:p>
          <a:p>
            <a:r>
              <a:rPr lang="en-US" dirty="0">
                <a:latin typeface="Avenir Book" panose="02000503020000020003" pitchFamily="2" charset="0"/>
              </a:rPr>
              <a:t>std dev: 1.899</a:t>
            </a:r>
          </a:p>
        </p:txBody>
      </p:sp>
    </p:spTree>
    <p:extLst>
      <p:ext uri="{BB962C8B-B14F-4D97-AF65-F5344CB8AC3E}">
        <p14:creationId xmlns:p14="http://schemas.microsoft.com/office/powerpoint/2010/main" val="495784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1683B15-C0E7-22E4-0CFE-94B21217FE4E}"/>
              </a:ext>
            </a:extLst>
          </p:cNvPr>
          <p:cNvSpPr>
            <a:spLocks noGrp="1"/>
          </p:cNvSpPr>
          <p:nvPr>
            <p:ph type="sldNum" sz="quarter" idx="4294967295"/>
          </p:nvPr>
        </p:nvSpPr>
        <p:spPr>
          <a:xfrm>
            <a:off x="11541125" y="6356350"/>
            <a:ext cx="650875" cy="365125"/>
          </a:xfrm>
          <a:prstGeom prst="rect">
            <a:avLst/>
          </a:prstGeom>
        </p:spPr>
        <p:txBody>
          <a:bodyPr/>
          <a:lstStyle/>
          <a:p>
            <a:fld id="{2F4E2E3C-FF33-FC45-91A9-BDC48E1E835D}" type="slidenum">
              <a:rPr lang="en-US" smtClean="0"/>
              <a:pPr/>
              <a:t>16</a:t>
            </a:fld>
            <a:endParaRPr lang="en-US" dirty="0"/>
          </a:p>
        </p:txBody>
      </p:sp>
      <p:pic>
        <p:nvPicPr>
          <p:cNvPr id="6" name="Picture 5">
            <a:extLst>
              <a:ext uri="{FF2B5EF4-FFF2-40B4-BE49-F238E27FC236}">
                <a16:creationId xmlns:a16="http://schemas.microsoft.com/office/drawing/2014/main" id="{001CEE89-84D3-E771-941B-B85BA446C07E}"/>
              </a:ext>
            </a:extLst>
          </p:cNvPr>
          <p:cNvPicPr>
            <a:picLocks noChangeAspect="1"/>
          </p:cNvPicPr>
          <p:nvPr/>
        </p:nvPicPr>
        <p:blipFill>
          <a:blip r:embed="rId3"/>
          <a:srcRect/>
          <a:stretch/>
        </p:blipFill>
        <p:spPr>
          <a:xfrm>
            <a:off x="1523" y="0"/>
            <a:ext cx="12188952" cy="6858000"/>
          </a:xfrm>
          <a:prstGeom prst="rect">
            <a:avLst/>
          </a:prstGeom>
        </p:spPr>
      </p:pic>
      <p:sp>
        <p:nvSpPr>
          <p:cNvPr id="8" name="TextBox 7">
            <a:extLst>
              <a:ext uri="{FF2B5EF4-FFF2-40B4-BE49-F238E27FC236}">
                <a16:creationId xmlns:a16="http://schemas.microsoft.com/office/drawing/2014/main" id="{AC84953C-74D3-8958-7A10-3CB8B89DE98B}"/>
              </a:ext>
            </a:extLst>
          </p:cNvPr>
          <p:cNvSpPr txBox="1"/>
          <p:nvPr/>
        </p:nvSpPr>
        <p:spPr>
          <a:xfrm>
            <a:off x="8434137" y="0"/>
            <a:ext cx="3757862" cy="646331"/>
          </a:xfrm>
          <a:prstGeom prst="rect">
            <a:avLst/>
          </a:prstGeom>
          <a:noFill/>
          <a:ln w="38100">
            <a:solidFill>
              <a:schemeClr val="bg1">
                <a:lumMod val="65000"/>
              </a:schemeClr>
            </a:solidFill>
          </a:ln>
        </p:spPr>
        <p:txBody>
          <a:bodyPr wrap="square" rtlCol="0">
            <a:spAutoFit/>
          </a:bodyPr>
          <a:lstStyle/>
          <a:p>
            <a:pPr algn="r"/>
            <a:r>
              <a:rPr lang="en-US" dirty="0">
                <a:latin typeface="Avenir Book" panose="02000503020000020003" pitchFamily="2" charset="0"/>
              </a:rPr>
              <a:t>Chi-squared test of independence</a:t>
            </a:r>
          </a:p>
          <a:p>
            <a:pPr algn="r"/>
            <a:r>
              <a:rPr lang="en-US" i="1" dirty="0">
                <a:latin typeface="Avenir Book" panose="02000503020000020003" pitchFamily="2" charset="0"/>
              </a:rPr>
              <a:t> </a:t>
            </a:r>
            <a:r>
              <a:rPr lang="en-US" i="1" dirty="0">
                <a:latin typeface="Times New Roman" panose="02020603050405020304" pitchFamily="18" charset="0"/>
                <a:cs typeface="Times New Roman" panose="02020603050405020304" pitchFamily="18" charset="0"/>
              </a:rPr>
              <a:t>χ</a:t>
            </a:r>
            <a:r>
              <a:rPr lang="en-US" i="1" baseline="30000" dirty="0">
                <a:latin typeface="Avenir Book" panose="02000503020000020003" pitchFamily="2" charset="0"/>
                <a:cs typeface="Times New Roman" panose="02020603050405020304" pitchFamily="18" charset="0"/>
              </a:rPr>
              <a:t>2</a:t>
            </a:r>
            <a:r>
              <a:rPr lang="en-US" i="1" dirty="0">
                <a:latin typeface="Times New Roman" panose="02020603050405020304" pitchFamily="18" charset="0"/>
                <a:cs typeface="Times New Roman" panose="02020603050405020304" pitchFamily="18" charset="0"/>
              </a:rPr>
              <a:t> </a:t>
            </a:r>
            <a:r>
              <a:rPr lang="en-US" dirty="0">
                <a:latin typeface="Avenir Book" panose="02000503020000020003" pitchFamily="2" charset="0"/>
              </a:rPr>
              <a:t>= 1.489, </a:t>
            </a:r>
            <a:r>
              <a:rPr lang="en-US" dirty="0" err="1">
                <a:latin typeface="Avenir Book" panose="02000503020000020003" pitchFamily="2" charset="0"/>
              </a:rPr>
              <a:t>df</a:t>
            </a:r>
            <a:r>
              <a:rPr lang="en-US" dirty="0">
                <a:latin typeface="Avenir Book" panose="02000503020000020003" pitchFamily="2" charset="0"/>
              </a:rPr>
              <a:t> = 1, </a:t>
            </a:r>
            <a:r>
              <a:rPr lang="en-US" i="1" dirty="0">
                <a:latin typeface="Avenir Book" panose="02000503020000020003" pitchFamily="2" charset="0"/>
              </a:rPr>
              <a:t>p</a:t>
            </a:r>
            <a:r>
              <a:rPr lang="en-US" dirty="0">
                <a:latin typeface="Avenir Book" panose="02000503020000020003" pitchFamily="2" charset="0"/>
              </a:rPr>
              <a:t> = 0.222</a:t>
            </a:r>
          </a:p>
        </p:txBody>
      </p:sp>
    </p:spTree>
    <p:extLst>
      <p:ext uri="{BB962C8B-B14F-4D97-AF65-F5344CB8AC3E}">
        <p14:creationId xmlns:p14="http://schemas.microsoft.com/office/powerpoint/2010/main" val="40476341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7D095A-E61F-28DA-F2C9-008B815177C0}"/>
              </a:ext>
            </a:extLst>
          </p:cNvPr>
          <p:cNvPicPr>
            <a:picLocks noChangeAspect="1"/>
          </p:cNvPicPr>
          <p:nvPr/>
        </p:nvPicPr>
        <p:blipFill>
          <a:blip r:embed="rId3"/>
          <a:srcRect/>
          <a:stretch/>
        </p:blipFill>
        <p:spPr>
          <a:xfrm>
            <a:off x="3764681" y="409074"/>
            <a:ext cx="4662638" cy="5828298"/>
          </a:xfrm>
          <a:prstGeom prst="rect">
            <a:avLst/>
          </a:prstGeom>
        </p:spPr>
      </p:pic>
    </p:spTree>
    <p:extLst>
      <p:ext uri="{BB962C8B-B14F-4D97-AF65-F5344CB8AC3E}">
        <p14:creationId xmlns:p14="http://schemas.microsoft.com/office/powerpoint/2010/main" val="3729075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graph with blue and red lines&#10;&#10;Description automatically generated">
            <a:extLst>
              <a:ext uri="{FF2B5EF4-FFF2-40B4-BE49-F238E27FC236}">
                <a16:creationId xmlns:a16="http://schemas.microsoft.com/office/drawing/2014/main" id="{912F4906-1740-6B12-BEAF-0EF3A508D20D}"/>
              </a:ext>
            </a:extLst>
          </p:cNvPr>
          <p:cNvPicPr>
            <a:picLocks noChangeAspect="1"/>
          </p:cNvPicPr>
          <p:nvPr/>
        </p:nvPicPr>
        <p:blipFill>
          <a:blip r:embed="rId3"/>
          <a:stretch>
            <a:fillRect/>
          </a:stretch>
        </p:blipFill>
        <p:spPr>
          <a:xfrm>
            <a:off x="-1" y="913771"/>
            <a:ext cx="12188952" cy="5029199"/>
          </a:xfrm>
          <a:prstGeom prst="rect">
            <a:avLst/>
          </a:prstGeom>
        </p:spPr>
      </p:pic>
    </p:spTree>
    <p:extLst>
      <p:ext uri="{BB962C8B-B14F-4D97-AF65-F5344CB8AC3E}">
        <p14:creationId xmlns:p14="http://schemas.microsoft.com/office/powerpoint/2010/main" val="2674915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E9AC440-0661-7C2B-C0FE-B335276489F8}"/>
              </a:ext>
            </a:extLst>
          </p:cNvPr>
          <p:cNvSpPr>
            <a:spLocks noGrp="1"/>
          </p:cNvSpPr>
          <p:nvPr>
            <p:ph type="title"/>
          </p:nvPr>
        </p:nvSpPr>
        <p:spPr/>
        <p:txBody>
          <a:bodyPr/>
          <a:lstStyle/>
          <a:p>
            <a:r>
              <a:rPr lang="en-US" dirty="0"/>
              <a:t>What did they hear in men?</a:t>
            </a:r>
          </a:p>
        </p:txBody>
      </p:sp>
      <p:sp>
        <p:nvSpPr>
          <p:cNvPr id="12" name="Content Placeholder 11">
            <a:extLst>
              <a:ext uri="{FF2B5EF4-FFF2-40B4-BE49-F238E27FC236}">
                <a16:creationId xmlns:a16="http://schemas.microsoft.com/office/drawing/2014/main" id="{1799FD6F-FA15-CC4F-A920-E540109A445F}"/>
              </a:ext>
            </a:extLst>
          </p:cNvPr>
          <p:cNvSpPr>
            <a:spLocks noGrp="1"/>
          </p:cNvSpPr>
          <p:nvPr>
            <p:ph idx="1"/>
          </p:nvPr>
        </p:nvSpPr>
        <p:spPr>
          <a:xfrm>
            <a:off x="609598" y="1575607"/>
            <a:ext cx="6674071" cy="4550557"/>
          </a:xfrm>
        </p:spPr>
        <p:txBody>
          <a:bodyPr/>
          <a:lstStyle/>
          <a:p>
            <a:r>
              <a:rPr lang="en-US" dirty="0"/>
              <a:t>Q8: pauses</a:t>
            </a:r>
          </a:p>
          <a:p>
            <a:pPr lvl="1"/>
            <a:r>
              <a:rPr lang="en-US" dirty="0"/>
              <a:t>“…grandma [672ms] who [95ms] passed away [120ms] recently…”</a:t>
            </a:r>
          </a:p>
          <a:p>
            <a:pPr lvl="1"/>
            <a:endParaRPr lang="en-US" dirty="0"/>
          </a:p>
          <a:p>
            <a:r>
              <a:rPr lang="en-US" dirty="0"/>
              <a:t>Q13: uptalk, spread lip articulation, filled pause</a:t>
            </a:r>
          </a:p>
          <a:p>
            <a:pPr lvl="1"/>
            <a:r>
              <a:rPr lang="en-US" dirty="0"/>
              <a:t>”…um, at ↗︎one point, somebody sent me a ↗︎text”</a:t>
            </a:r>
          </a:p>
          <a:p>
            <a:pPr lvl="1"/>
            <a:endParaRPr lang="en-US" dirty="0"/>
          </a:p>
          <a:p>
            <a:r>
              <a:rPr lang="en-US" dirty="0"/>
              <a:t>Q14: perhaps very slight disfluencies?</a:t>
            </a:r>
          </a:p>
          <a:p>
            <a:pPr lvl="1"/>
            <a:r>
              <a:rPr lang="en-US" dirty="0"/>
              <a:t>“</a:t>
            </a:r>
            <a:r>
              <a:rPr lang="en-US" dirty="0" err="1"/>
              <a:t>cuz</a:t>
            </a:r>
            <a:r>
              <a:rPr lang="en-US" dirty="0"/>
              <a:t> [t-] in my mind… get that bad, [w-] if you”</a:t>
            </a:r>
          </a:p>
          <a:p>
            <a:pPr lvl="1"/>
            <a:endParaRPr lang="en-US" dirty="0"/>
          </a:p>
          <a:p>
            <a:r>
              <a:rPr lang="en-US" dirty="0"/>
              <a:t>Q12: content? defiance? </a:t>
            </a:r>
            <a:r>
              <a:rPr lang="en-US" dirty="0" err="1"/>
              <a:t>monophthongization</a:t>
            </a:r>
            <a:r>
              <a:rPr lang="en-US" dirty="0"/>
              <a:t>?</a:t>
            </a:r>
          </a:p>
          <a:p>
            <a:pPr lvl="1"/>
            <a:r>
              <a:rPr lang="en-US" dirty="0"/>
              <a:t>“… [</a:t>
            </a:r>
            <a:r>
              <a:rPr lang="en-US" dirty="0" err="1"/>
              <a:t>a</a:t>
            </a:r>
            <a:r>
              <a:rPr lang="en-US" baseline="30000" dirty="0" err="1"/>
              <a:t>ɛ</a:t>
            </a:r>
            <a:r>
              <a:rPr lang="en-US" dirty="0"/>
              <a:t>]’d say ↗︎↘︎↗︎no”</a:t>
            </a:r>
          </a:p>
        </p:txBody>
      </p:sp>
      <p:pic>
        <p:nvPicPr>
          <p:cNvPr id="16" name="Picture 15" descr="A graph with blue and red lines&#10;&#10;Description automatically generated">
            <a:extLst>
              <a:ext uri="{FF2B5EF4-FFF2-40B4-BE49-F238E27FC236}">
                <a16:creationId xmlns:a16="http://schemas.microsoft.com/office/drawing/2014/main" id="{F2F63FD0-A7E1-8240-EBD1-C52DD3F9E412}"/>
              </a:ext>
            </a:extLst>
          </p:cNvPr>
          <p:cNvPicPr>
            <a:picLocks noChangeAspect="1"/>
          </p:cNvPicPr>
          <p:nvPr/>
        </p:nvPicPr>
        <p:blipFill>
          <a:blip r:embed="rId11"/>
          <a:stretch>
            <a:fillRect/>
          </a:stretch>
        </p:blipFill>
        <p:spPr>
          <a:xfrm>
            <a:off x="7437120" y="310330"/>
            <a:ext cx="4754880" cy="5943600"/>
          </a:xfrm>
          <a:prstGeom prst="rect">
            <a:avLst/>
          </a:prstGeom>
        </p:spPr>
      </p:pic>
      <p:pic>
        <p:nvPicPr>
          <p:cNvPr id="17" name="Q08_Elder Trim [clip]">
            <a:hlinkClick r:id="" action="ppaction://media"/>
            <a:hlinkHover r:id="" action="ppaction://ole?verb=0"/>
            <a:extLst>
              <a:ext uri="{FF2B5EF4-FFF2-40B4-BE49-F238E27FC236}">
                <a16:creationId xmlns:a16="http://schemas.microsoft.com/office/drawing/2014/main" id="{55029E8C-3BB9-2114-63BA-BC7D15569993}"/>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54133" y="1376083"/>
            <a:ext cx="812800" cy="812800"/>
          </a:xfrm>
          <a:prstGeom prst="rect">
            <a:avLst/>
          </a:prstGeom>
        </p:spPr>
      </p:pic>
      <p:pic>
        <p:nvPicPr>
          <p:cNvPr id="18" name="Q13_male student II [clip]">
            <a:hlinkClick r:id="" action="ppaction://media"/>
            <a:hlinkHover r:id="" action="ppaction://ole?verb=0"/>
            <a:extLst>
              <a:ext uri="{FF2B5EF4-FFF2-40B4-BE49-F238E27FC236}">
                <a16:creationId xmlns:a16="http://schemas.microsoft.com/office/drawing/2014/main" id="{A81C7BAA-8988-BF52-D1AE-446F39DA4489}"/>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41693" y="2802158"/>
            <a:ext cx="812800" cy="812800"/>
          </a:xfrm>
          <a:prstGeom prst="rect">
            <a:avLst/>
          </a:prstGeom>
        </p:spPr>
      </p:pic>
      <p:pic>
        <p:nvPicPr>
          <p:cNvPr id="19" name="Q14_male student III [clip]">
            <a:hlinkClick r:id="" action="ppaction://media"/>
            <a:hlinkHover r:id="" action="ppaction://ole?verb=0"/>
            <a:extLst>
              <a:ext uri="{FF2B5EF4-FFF2-40B4-BE49-F238E27FC236}">
                <a16:creationId xmlns:a16="http://schemas.microsoft.com/office/drawing/2014/main" id="{D2655812-361B-B2E0-2C4B-A6BA70A78AC2}"/>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61488" y="3932191"/>
            <a:ext cx="812800" cy="812800"/>
          </a:xfrm>
          <a:prstGeom prst="rect">
            <a:avLst/>
          </a:prstGeom>
        </p:spPr>
      </p:pic>
      <p:pic>
        <p:nvPicPr>
          <p:cNvPr id="20" name="Q12_male student I [clip]">
            <a:hlinkClick r:id="" action="ppaction://media"/>
            <a:hlinkHover r:id="" action="ppaction://ole?verb=0"/>
            <a:extLst>
              <a:ext uri="{FF2B5EF4-FFF2-40B4-BE49-F238E27FC236}">
                <a16:creationId xmlns:a16="http://schemas.microsoft.com/office/drawing/2014/main" id="{0B33166F-D18F-7374-03CF-67CB1E865A4E}"/>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54133" y="5062224"/>
            <a:ext cx="812800" cy="812800"/>
          </a:xfrm>
          <a:prstGeom prst="rect">
            <a:avLst/>
          </a:prstGeom>
        </p:spPr>
      </p:pic>
    </p:spTree>
    <p:extLst>
      <p:ext uri="{BB962C8B-B14F-4D97-AF65-F5344CB8AC3E}">
        <p14:creationId xmlns:p14="http://schemas.microsoft.com/office/powerpoint/2010/main" val="3355872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17"/>
                </p:tgtEl>
              </p:cMediaNode>
            </p:audio>
            <p:audio>
              <p:cMediaNode vol="80000">
                <p:cTn id="28" fill="hold" display="0">
                  <p:stCondLst>
                    <p:cond delay="indefinite"/>
                  </p:stCondLst>
                  <p:endCondLst>
                    <p:cond evt="onStopAudio" delay="0">
                      <p:tgtEl>
                        <p:sldTgt/>
                      </p:tgtEl>
                    </p:cond>
                  </p:endCondLst>
                </p:cTn>
                <p:tgtEl>
                  <p:spTgt spid="18"/>
                </p:tgtEl>
              </p:cMediaNode>
            </p:audio>
            <p:audio>
              <p:cMediaNode vol="80000">
                <p:cTn id="29" fill="hold" display="0">
                  <p:stCondLst>
                    <p:cond delay="indefinite"/>
                  </p:stCondLst>
                  <p:endCondLst>
                    <p:cond evt="onStopAudio" delay="0">
                      <p:tgtEl>
                        <p:sldTgt/>
                      </p:tgtEl>
                    </p:cond>
                  </p:endCondLst>
                </p:cTn>
                <p:tgtEl>
                  <p:spTgt spid="19"/>
                </p:tgtEl>
              </p:cMediaNode>
            </p:audio>
            <p:audio>
              <p:cMediaNode vol="80000">
                <p:cTn id="30" fill="hold" display="0">
                  <p:stCondLst>
                    <p:cond delay="indefinite"/>
                  </p:stCondLst>
                  <p:endCondLst>
                    <p:cond evt="onStopAudio" delay="0">
                      <p:tgtEl>
                        <p:sldTgt/>
                      </p:tgtEl>
                    </p:cond>
                  </p:endCondLst>
                </p:cTn>
                <p:tgtEl>
                  <p:spTgt spid="20"/>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BB15F4B-9FB7-8A14-BB19-E81D735E49DF}"/>
              </a:ext>
            </a:extLst>
          </p:cNvPr>
          <p:cNvSpPr>
            <a:spLocks noGrp="1"/>
          </p:cNvSpPr>
          <p:nvPr>
            <p:ph type="title"/>
          </p:nvPr>
        </p:nvSpPr>
        <p:spPr/>
        <p:txBody>
          <a:bodyPr/>
          <a:lstStyle/>
          <a:p>
            <a:r>
              <a:rPr lang="en-US" dirty="0"/>
              <a:t>Latter-day Saint Missionaries</a:t>
            </a:r>
          </a:p>
        </p:txBody>
      </p:sp>
      <p:sp>
        <p:nvSpPr>
          <p:cNvPr id="6" name="Content Placeholder 5">
            <a:extLst>
              <a:ext uri="{FF2B5EF4-FFF2-40B4-BE49-F238E27FC236}">
                <a16:creationId xmlns:a16="http://schemas.microsoft.com/office/drawing/2014/main" id="{830BC597-8FCA-B9A8-80B3-163795EA0F2B}"/>
              </a:ext>
            </a:extLst>
          </p:cNvPr>
          <p:cNvSpPr>
            <a:spLocks noGrp="1"/>
          </p:cNvSpPr>
          <p:nvPr>
            <p:ph idx="1"/>
          </p:nvPr>
        </p:nvSpPr>
        <p:spPr/>
        <p:txBody>
          <a:bodyPr/>
          <a:lstStyle/>
          <a:p>
            <a:r>
              <a:rPr lang="en-US" dirty="0"/>
              <a:t>Terminology</a:t>
            </a:r>
          </a:p>
          <a:p>
            <a:pPr lvl="1"/>
            <a:r>
              <a:rPr lang="en-US" dirty="0"/>
              <a:t>Church of Jesus Christ of Latter-day Saints</a:t>
            </a:r>
          </a:p>
          <a:p>
            <a:pPr lvl="1"/>
            <a:r>
              <a:rPr lang="en-US" dirty="0"/>
              <a:t>(”Mormon” is now discouraged.)</a:t>
            </a:r>
          </a:p>
          <a:p>
            <a:pPr lvl="1"/>
            <a:endParaRPr lang="en-US" dirty="0"/>
          </a:p>
          <a:p>
            <a:r>
              <a:rPr lang="en-US" dirty="0"/>
              <a:t>Missionary service</a:t>
            </a:r>
          </a:p>
          <a:p>
            <a:pPr lvl="1"/>
            <a:r>
              <a:rPr lang="en-US" dirty="0"/>
              <a:t>18 month to two years, full-time, unpaid</a:t>
            </a:r>
          </a:p>
          <a:p>
            <a:pPr lvl="1"/>
            <a:r>
              <a:rPr lang="en-US" dirty="0"/>
              <a:t>strict dress and behavior rules</a:t>
            </a:r>
          </a:p>
          <a:p>
            <a:pPr lvl="1"/>
            <a:r>
              <a:rPr lang="en-US" dirty="0"/>
              <a:t>emotional, financial, spiritual preparation involved</a:t>
            </a:r>
          </a:p>
          <a:p>
            <a:pPr lvl="1"/>
            <a:r>
              <a:rPr lang="en-US" dirty="0"/>
              <a:t>a foundational, coming-of-age experience for many who serve</a:t>
            </a:r>
          </a:p>
          <a:p>
            <a:pPr lvl="1"/>
            <a:endParaRPr lang="en-US" dirty="0"/>
          </a:p>
          <a:p>
            <a:pPr lvl="1"/>
            <a:endParaRPr lang="en-US" dirty="0"/>
          </a:p>
          <a:p>
            <a:pPr lvl="1"/>
            <a:endParaRPr lang="en-US" dirty="0"/>
          </a:p>
          <a:p>
            <a:endParaRPr lang="en-US" dirty="0"/>
          </a:p>
        </p:txBody>
      </p:sp>
      <p:pic>
        <p:nvPicPr>
          <p:cNvPr id="4" name="Picture 3" descr="A couple of young men in a field&#10;&#10;Description automatically generated">
            <a:extLst>
              <a:ext uri="{FF2B5EF4-FFF2-40B4-BE49-F238E27FC236}">
                <a16:creationId xmlns:a16="http://schemas.microsoft.com/office/drawing/2014/main" id="{6CE180FE-28D6-91EC-DD53-67153FD8657F}"/>
              </a:ext>
            </a:extLst>
          </p:cNvPr>
          <p:cNvPicPr>
            <a:picLocks noChangeAspect="1"/>
          </p:cNvPicPr>
          <p:nvPr/>
        </p:nvPicPr>
        <p:blipFill rotWithShape="1">
          <a:blip r:embed="rId4"/>
          <a:srcRect l="16701"/>
          <a:stretch/>
        </p:blipFill>
        <p:spPr>
          <a:xfrm>
            <a:off x="7621882" y="3429000"/>
            <a:ext cx="4570118" cy="3429000"/>
          </a:xfrm>
          <a:prstGeom prst="rect">
            <a:avLst/>
          </a:prstGeom>
          <a:ln>
            <a:solidFill>
              <a:schemeClr val="tx1">
                <a:lumMod val="75000"/>
                <a:lumOff val="25000"/>
              </a:schemeClr>
            </a:solidFill>
          </a:ln>
        </p:spPr>
      </p:pic>
      <p:pic>
        <p:nvPicPr>
          <p:cNvPr id="8" name="Picture 7" descr="A couple of women smiling&#10;&#10;Description automatically generated">
            <a:extLst>
              <a:ext uri="{FF2B5EF4-FFF2-40B4-BE49-F238E27FC236}">
                <a16:creationId xmlns:a16="http://schemas.microsoft.com/office/drawing/2014/main" id="{85DB9140-BC76-1054-3C86-636230210BA1}"/>
              </a:ext>
            </a:extLst>
          </p:cNvPr>
          <p:cNvPicPr>
            <a:picLocks noChangeAspect="1"/>
          </p:cNvPicPr>
          <p:nvPr/>
        </p:nvPicPr>
        <p:blipFill>
          <a:blip r:embed="rId5"/>
          <a:stretch>
            <a:fillRect/>
          </a:stretch>
        </p:blipFill>
        <p:spPr>
          <a:xfrm>
            <a:off x="7621882" y="0"/>
            <a:ext cx="4570118" cy="3429000"/>
          </a:xfrm>
          <a:prstGeom prst="rect">
            <a:avLst/>
          </a:prstGeom>
          <a:ln>
            <a:solidFill>
              <a:schemeClr val="tx1">
                <a:lumMod val="75000"/>
                <a:lumOff val="25000"/>
              </a:schemeClr>
            </a:solidFill>
          </a:ln>
        </p:spPr>
      </p:pic>
    </p:spTree>
    <p:extLst>
      <p:ext uri="{BB962C8B-B14F-4D97-AF65-F5344CB8AC3E}">
        <p14:creationId xmlns:p14="http://schemas.microsoft.com/office/powerpoint/2010/main" val="3196155474"/>
      </p:ext>
    </p:extLst>
  </p:cSld>
  <p:clrMapOvr>
    <a:masterClrMapping/>
  </p:clrMapOvr>
  <p:extLst>
    <p:ext uri="{6950BFC3-D8DA-4A85-94F7-54DA5524770B}">
      <p188:commentRel xmlns:p188="http://schemas.microsoft.com/office/powerpoint/2018/8/main" r:id="rId3"/>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1F3F0D-AAD1-AC53-8848-E7FD7F77E0CA}"/>
              </a:ext>
            </a:extLst>
          </p:cNvPr>
          <p:cNvSpPr>
            <a:spLocks noGrp="1"/>
          </p:cNvSpPr>
          <p:nvPr>
            <p:ph type="sldNum" sz="quarter" idx="11"/>
          </p:nvPr>
        </p:nvSpPr>
        <p:spPr/>
        <p:txBody>
          <a:bodyPr/>
          <a:lstStyle/>
          <a:p>
            <a:fld id="{2F4E2E3C-FF33-FC45-91A9-BDC48E1E835D}" type="slidenum">
              <a:rPr lang="en-US" smtClean="0"/>
              <a:pPr/>
              <a:t>20</a:t>
            </a:fld>
            <a:endParaRPr lang="en-US" dirty="0"/>
          </a:p>
        </p:txBody>
      </p:sp>
      <p:sp>
        <p:nvSpPr>
          <p:cNvPr id="3" name="Title 2">
            <a:extLst>
              <a:ext uri="{FF2B5EF4-FFF2-40B4-BE49-F238E27FC236}">
                <a16:creationId xmlns:a16="http://schemas.microsoft.com/office/drawing/2014/main" id="{1C1D09D4-997F-0324-1F65-9D0A096E2062}"/>
              </a:ext>
            </a:extLst>
          </p:cNvPr>
          <p:cNvSpPr>
            <a:spLocks noGrp="1"/>
          </p:cNvSpPr>
          <p:nvPr>
            <p:ph type="title"/>
          </p:nvPr>
        </p:nvSpPr>
        <p:spPr/>
        <p:txBody>
          <a:bodyPr/>
          <a:lstStyle/>
          <a:p>
            <a:r>
              <a:rPr lang="en-US" dirty="0"/>
              <a:t>What did the hear in women?</a:t>
            </a:r>
          </a:p>
        </p:txBody>
      </p:sp>
      <p:sp>
        <p:nvSpPr>
          <p:cNvPr id="4" name="Content Placeholder 3">
            <a:extLst>
              <a:ext uri="{FF2B5EF4-FFF2-40B4-BE49-F238E27FC236}">
                <a16:creationId xmlns:a16="http://schemas.microsoft.com/office/drawing/2014/main" id="{0032333E-5139-7920-2029-E3BECA233C76}"/>
              </a:ext>
            </a:extLst>
          </p:cNvPr>
          <p:cNvSpPr>
            <a:spLocks noGrp="1"/>
          </p:cNvSpPr>
          <p:nvPr>
            <p:ph idx="1"/>
          </p:nvPr>
        </p:nvSpPr>
        <p:spPr/>
        <p:txBody>
          <a:bodyPr/>
          <a:lstStyle/>
          <a:p>
            <a:r>
              <a:rPr lang="en-US" dirty="0"/>
              <a:t>Q18: semantics? optimism? </a:t>
            </a:r>
          </a:p>
          <a:p>
            <a:endParaRPr lang="en-US" dirty="0"/>
          </a:p>
          <a:p>
            <a:r>
              <a:rPr lang="en-US" dirty="0"/>
              <a:t>Q5: professional? smiling?</a:t>
            </a:r>
          </a:p>
          <a:p>
            <a:pPr lvl="1"/>
            <a:r>
              <a:rPr lang="en-US" dirty="0"/>
              <a:t>“My first time I [</a:t>
            </a:r>
            <a:r>
              <a:rPr lang="en-US" dirty="0" err="1">
                <a:latin typeface="Noto Sans Batak" panose="020B0502040504020204" pitchFamily="34" charset="0"/>
              </a:rPr>
              <a:t>ɛ</a:t>
            </a:r>
            <a:r>
              <a:rPr lang="en-US" dirty="0">
                <a:latin typeface="Noto Sans Batak" panose="020B0502040504020204" pitchFamily="34" charset="0"/>
              </a:rPr>
              <a:t>̰]</a:t>
            </a:r>
            <a:r>
              <a:rPr lang="en-US" dirty="0" err="1"/>
              <a:t>ver</a:t>
            </a:r>
            <a:r>
              <a:rPr lang="en-US" dirty="0"/>
              <a:t> went on a night d[</a:t>
            </a:r>
            <a:r>
              <a:rPr lang="en-US" dirty="0" err="1">
                <a:latin typeface="Noto Sans Batak" panose="020B0502040504020204" pitchFamily="34" charset="0"/>
              </a:rPr>
              <a:t>a̰ɪ</a:t>
            </a:r>
            <a:r>
              <a:rPr lang="en-US" dirty="0"/>
              <a:t>]</a:t>
            </a:r>
            <a:r>
              <a:rPr lang="en-US" dirty="0" err="1"/>
              <a:t>ve</a:t>
            </a:r>
            <a:r>
              <a:rPr lang="en-US" dirty="0"/>
              <a:t>…"</a:t>
            </a:r>
          </a:p>
          <a:p>
            <a:pPr lvl="1"/>
            <a:r>
              <a:rPr lang="en-US" dirty="0"/>
              <a:t>…you [</a:t>
            </a:r>
            <a:r>
              <a:rPr lang="en-US" dirty="0" err="1"/>
              <a:t>ɹ</a:t>
            </a:r>
            <a:r>
              <a:rPr lang="en-US" dirty="0"/>
              <a:t>̜]each your arm out… </a:t>
            </a:r>
          </a:p>
          <a:p>
            <a:pPr lvl="1"/>
            <a:r>
              <a:rPr lang="en-US" dirty="0"/>
              <a:t>“pitch bl[</a:t>
            </a:r>
            <a:r>
              <a:rPr lang="en-US" dirty="0" err="1"/>
              <a:t>æ</a:t>
            </a:r>
            <a:r>
              <a:rPr lang="en-US" dirty="0"/>
              <a:t>̞̙ ]ck”</a:t>
            </a:r>
          </a:p>
          <a:p>
            <a:endParaRPr lang="en-US" dirty="0"/>
          </a:p>
          <a:p>
            <a:r>
              <a:rPr lang="en-US" dirty="0"/>
              <a:t>Q2: informal? pitch variation? fast rate?</a:t>
            </a:r>
          </a:p>
          <a:p>
            <a:pPr lvl="1"/>
            <a:r>
              <a:rPr lang="en-US" dirty="0"/>
              <a:t>“so, I </a:t>
            </a:r>
            <a:r>
              <a:rPr lang="en-US" dirty="0" err="1"/>
              <a:t>kinda</a:t>
            </a:r>
            <a:r>
              <a:rPr lang="en-US" dirty="0"/>
              <a:t> just for↗︎got about it”</a:t>
            </a:r>
          </a:p>
          <a:p>
            <a:endParaRPr lang="en-US" dirty="0"/>
          </a:p>
          <a:p>
            <a:r>
              <a:rPr lang="en-US" dirty="0"/>
              <a:t>Q17: disfluencies? fast rate?</a:t>
            </a:r>
          </a:p>
          <a:p>
            <a:endParaRPr lang="en-US" dirty="0"/>
          </a:p>
          <a:p>
            <a:endParaRPr lang="en-US" dirty="0"/>
          </a:p>
        </p:txBody>
      </p:sp>
      <p:pic>
        <p:nvPicPr>
          <p:cNvPr id="8" name="Picture 7" descr="A graph with blue and red lines&#10;&#10;Description automatically generated">
            <a:extLst>
              <a:ext uri="{FF2B5EF4-FFF2-40B4-BE49-F238E27FC236}">
                <a16:creationId xmlns:a16="http://schemas.microsoft.com/office/drawing/2014/main" id="{60756598-F27D-CD2E-FE75-CB37F8AECFF6}"/>
              </a:ext>
            </a:extLst>
          </p:cNvPr>
          <p:cNvPicPr>
            <a:picLocks noChangeAspect="1"/>
          </p:cNvPicPr>
          <p:nvPr/>
        </p:nvPicPr>
        <p:blipFill>
          <a:blip r:embed="rId11"/>
          <a:stretch>
            <a:fillRect/>
          </a:stretch>
        </p:blipFill>
        <p:spPr>
          <a:xfrm>
            <a:off x="7437120" y="308164"/>
            <a:ext cx="4754880" cy="5943600"/>
          </a:xfrm>
          <a:prstGeom prst="rect">
            <a:avLst/>
          </a:prstGeom>
        </p:spPr>
      </p:pic>
      <p:pic>
        <p:nvPicPr>
          <p:cNvPr id="9" name="Q18_female student II [clip]">
            <a:hlinkClick r:id="" action="ppaction://media"/>
            <a:hlinkHover r:id="" action="ppaction://ole?verb=0"/>
            <a:extLst>
              <a:ext uri="{FF2B5EF4-FFF2-40B4-BE49-F238E27FC236}">
                <a16:creationId xmlns:a16="http://schemas.microsoft.com/office/drawing/2014/main" id="{EDE59037-FFE9-8B57-C337-B812B79B47F8}"/>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56408" y="1352892"/>
            <a:ext cx="812800" cy="812800"/>
          </a:xfrm>
          <a:prstGeom prst="rect">
            <a:avLst/>
          </a:prstGeom>
        </p:spPr>
      </p:pic>
      <p:pic>
        <p:nvPicPr>
          <p:cNvPr id="10" name="Q02_Sister Arkell [clip]">
            <a:hlinkClick r:id="" action="ppaction://media"/>
            <a:hlinkHover r:id="" action="ppaction://ole?verb=0"/>
            <a:extLst>
              <a:ext uri="{FF2B5EF4-FFF2-40B4-BE49-F238E27FC236}">
                <a16:creationId xmlns:a16="http://schemas.microsoft.com/office/drawing/2014/main" id="{727A9C82-838D-FA03-6890-C792FD3F9F7D}"/>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56408" y="4072267"/>
            <a:ext cx="812800" cy="812800"/>
          </a:xfrm>
          <a:prstGeom prst="rect">
            <a:avLst/>
          </a:prstGeom>
        </p:spPr>
      </p:pic>
      <p:pic>
        <p:nvPicPr>
          <p:cNvPr id="11" name="Q05_Sister Romano [clip]">
            <a:hlinkClick r:id="" action="ppaction://media"/>
            <a:hlinkHover r:id="" action="ppaction://ole?verb=0"/>
            <a:extLst>
              <a:ext uri="{FF2B5EF4-FFF2-40B4-BE49-F238E27FC236}">
                <a16:creationId xmlns:a16="http://schemas.microsoft.com/office/drawing/2014/main" id="{346CA742-6765-877F-17F6-0122ECDED7B6}"/>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56408" y="2165692"/>
            <a:ext cx="812800" cy="812800"/>
          </a:xfrm>
          <a:prstGeom prst="rect">
            <a:avLst/>
          </a:prstGeom>
        </p:spPr>
      </p:pic>
      <p:pic>
        <p:nvPicPr>
          <p:cNvPr id="12" name="Q17_female student I [clip]">
            <a:hlinkClick r:id="" action="ppaction://media"/>
            <a:hlinkHover r:id="" action="ppaction://ole?verb=0"/>
            <a:extLst>
              <a:ext uri="{FF2B5EF4-FFF2-40B4-BE49-F238E27FC236}">
                <a16:creationId xmlns:a16="http://schemas.microsoft.com/office/drawing/2014/main" id="{5724F859-0299-CF80-613C-BB4918C4609D}"/>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56408" y="5236392"/>
            <a:ext cx="812800" cy="812800"/>
          </a:xfrm>
          <a:prstGeom prst="rect">
            <a:avLst/>
          </a:prstGeom>
        </p:spPr>
      </p:pic>
    </p:spTree>
    <p:extLst>
      <p:ext uri="{BB962C8B-B14F-4D97-AF65-F5344CB8AC3E}">
        <p14:creationId xmlns:p14="http://schemas.microsoft.com/office/powerpoint/2010/main" val="2498768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9"/>
                </p:tgtEl>
              </p:cMediaNode>
            </p:audio>
            <p:audio>
              <p:cMediaNode vol="80000">
                <p:cTn id="28" fill="hold" display="0">
                  <p:stCondLst>
                    <p:cond delay="indefinite"/>
                  </p:stCondLst>
                  <p:endCondLst>
                    <p:cond evt="onStopAudio" delay="0">
                      <p:tgtEl>
                        <p:sldTgt/>
                      </p:tgtEl>
                    </p:cond>
                  </p:endCondLst>
                </p:cTn>
                <p:tgtEl>
                  <p:spTgt spid="10"/>
                </p:tgtEl>
              </p:cMediaNode>
            </p:audio>
            <p:audio>
              <p:cMediaNode vol="80000">
                <p:cTn id="29" fill="hold" display="0">
                  <p:stCondLst>
                    <p:cond delay="indefinite"/>
                  </p:stCondLst>
                  <p:endCondLst>
                    <p:cond evt="onStopAudio" delay="0">
                      <p:tgtEl>
                        <p:sldTgt/>
                      </p:tgtEl>
                    </p:cond>
                  </p:endCondLst>
                </p:cTn>
                <p:tgtEl>
                  <p:spTgt spid="11"/>
                </p:tgtEl>
              </p:cMediaNode>
            </p:audio>
            <p:audio>
              <p:cMediaNode vol="80000">
                <p:cTn id="30" fill="hold" display="0">
                  <p:stCondLst>
                    <p:cond delay="indefinite"/>
                  </p:stCondLst>
                  <p:endCondLst>
                    <p:cond evt="onStopAudio" delay="0">
                      <p:tgtEl>
                        <p:sldTgt/>
                      </p:tgtEl>
                    </p:cond>
                  </p:endCondLst>
                </p:cTn>
                <p:tgtEl>
                  <p:spTgt spid="12"/>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1D09D4-997F-0324-1F65-9D0A096E2062}"/>
              </a:ext>
            </a:extLst>
          </p:cNvPr>
          <p:cNvSpPr>
            <a:spLocks noGrp="1"/>
          </p:cNvSpPr>
          <p:nvPr>
            <p:ph type="title"/>
          </p:nvPr>
        </p:nvSpPr>
        <p:spPr/>
        <p:txBody>
          <a:bodyPr/>
          <a:lstStyle/>
          <a:p>
            <a:r>
              <a:rPr lang="en-US" dirty="0"/>
              <a:t>Missionary Voice</a:t>
            </a:r>
          </a:p>
        </p:txBody>
      </p:sp>
      <p:sp>
        <p:nvSpPr>
          <p:cNvPr id="4" name="Content Placeholder 3">
            <a:extLst>
              <a:ext uri="{FF2B5EF4-FFF2-40B4-BE49-F238E27FC236}">
                <a16:creationId xmlns:a16="http://schemas.microsoft.com/office/drawing/2014/main" id="{BA232459-EC1A-A5F8-72BD-561BB4F7AFEA}"/>
              </a:ext>
            </a:extLst>
          </p:cNvPr>
          <p:cNvSpPr>
            <a:spLocks noGrp="1"/>
          </p:cNvSpPr>
          <p:nvPr>
            <p:ph idx="1"/>
          </p:nvPr>
        </p:nvSpPr>
        <p:spPr/>
        <p:txBody>
          <a:bodyPr/>
          <a:lstStyle/>
          <a:p>
            <a:r>
              <a:rPr lang="en-US" dirty="0"/>
              <a:t>pauses, spread lip articulation, slower speech</a:t>
            </a:r>
          </a:p>
          <a:p>
            <a:r>
              <a:rPr lang="en-US" dirty="0"/>
              <a:t>indexing younger/Western: uptalk, retracted [</a:t>
            </a:r>
            <a:r>
              <a:rPr lang="en-US" dirty="0" err="1"/>
              <a:t>æ</a:t>
            </a:r>
            <a:r>
              <a:rPr lang="en-US" dirty="0"/>
              <a:t>], creak</a:t>
            </a:r>
          </a:p>
          <a:p>
            <a:r>
              <a:rPr lang="en-US" dirty="0"/>
              <a:t>professional and formal</a:t>
            </a:r>
          </a:p>
          <a:p>
            <a:pPr marL="457200" lvl="1" indent="0">
              <a:buNone/>
            </a:pPr>
            <a:endParaRPr lang="en-US" dirty="0"/>
          </a:p>
          <a:p>
            <a:pPr marL="0" indent="0">
              <a:buNone/>
            </a:pPr>
            <a:r>
              <a:rPr lang="en-US" dirty="0"/>
              <a:t>These generally match the descript-</a:t>
            </a:r>
            <a:r>
              <a:rPr lang="en-US" dirty="0" err="1"/>
              <a:t>tions</a:t>
            </a:r>
            <a:r>
              <a:rPr lang="en-US" dirty="0"/>
              <a:t> people gave at the end of the survey.</a:t>
            </a:r>
          </a:p>
          <a:p>
            <a:pPr lvl="1"/>
            <a:endParaRPr lang="en-US" dirty="0"/>
          </a:p>
          <a:p>
            <a:endParaRPr lang="en-US" dirty="0"/>
          </a:p>
          <a:p>
            <a:endParaRPr lang="en-US" dirty="0"/>
          </a:p>
        </p:txBody>
      </p:sp>
      <p:sp>
        <p:nvSpPr>
          <p:cNvPr id="5" name="Content Placeholder 4">
            <a:extLst>
              <a:ext uri="{FF2B5EF4-FFF2-40B4-BE49-F238E27FC236}">
                <a16:creationId xmlns:a16="http://schemas.microsoft.com/office/drawing/2014/main" id="{0F4EB70B-56E4-EA49-B8CA-0EDDE1D50307}"/>
              </a:ext>
            </a:extLst>
          </p:cNvPr>
          <p:cNvSpPr>
            <a:spLocks noGrp="1"/>
          </p:cNvSpPr>
          <p:nvPr>
            <p:ph idx="10"/>
          </p:nvPr>
        </p:nvSpPr>
        <p:spPr/>
        <p:txBody>
          <a:bodyPr/>
          <a:lstStyle/>
          <a:p>
            <a:r>
              <a:rPr lang="en-US" dirty="0"/>
              <a:t>false starts and disfluencies</a:t>
            </a:r>
          </a:p>
          <a:p>
            <a:r>
              <a:rPr lang="en-US" dirty="0"/>
              <a:t>any variety but Western American English?</a:t>
            </a:r>
          </a:p>
          <a:p>
            <a:r>
              <a:rPr lang="en-US" dirty="0"/>
              <a:t>informality</a:t>
            </a:r>
          </a:p>
        </p:txBody>
      </p:sp>
      <p:sp>
        <p:nvSpPr>
          <p:cNvPr id="2" name="Slide Number Placeholder 1">
            <a:extLst>
              <a:ext uri="{FF2B5EF4-FFF2-40B4-BE49-F238E27FC236}">
                <a16:creationId xmlns:a16="http://schemas.microsoft.com/office/drawing/2014/main" id="{E01F3F0D-AAD1-AC53-8848-E7FD7F77E0CA}"/>
              </a:ext>
            </a:extLst>
          </p:cNvPr>
          <p:cNvSpPr>
            <a:spLocks noGrp="1"/>
          </p:cNvSpPr>
          <p:nvPr>
            <p:ph type="sldNum" sz="quarter" idx="11"/>
          </p:nvPr>
        </p:nvSpPr>
        <p:spPr/>
        <p:txBody>
          <a:bodyPr/>
          <a:lstStyle/>
          <a:p>
            <a:fld id="{2F4E2E3C-FF33-FC45-91A9-BDC48E1E835D}" type="slidenum">
              <a:rPr lang="en-US" smtClean="0"/>
              <a:pPr/>
              <a:t>21</a:t>
            </a:fld>
            <a:endParaRPr lang="en-US" dirty="0"/>
          </a:p>
        </p:txBody>
      </p:sp>
      <p:sp>
        <p:nvSpPr>
          <p:cNvPr id="7" name="Text Placeholder 6">
            <a:extLst>
              <a:ext uri="{FF2B5EF4-FFF2-40B4-BE49-F238E27FC236}">
                <a16:creationId xmlns:a16="http://schemas.microsoft.com/office/drawing/2014/main" id="{15A47E77-FA52-53EA-962A-B14108CC4CAB}"/>
              </a:ext>
            </a:extLst>
          </p:cNvPr>
          <p:cNvSpPr>
            <a:spLocks noGrp="1"/>
          </p:cNvSpPr>
          <p:nvPr>
            <p:ph type="body" sz="quarter" idx="12"/>
          </p:nvPr>
        </p:nvSpPr>
        <p:spPr/>
        <p:txBody>
          <a:bodyPr/>
          <a:lstStyle/>
          <a:p>
            <a:r>
              <a:rPr lang="en-US" dirty="0"/>
              <a:t>Not Missionary Voice</a:t>
            </a:r>
          </a:p>
        </p:txBody>
      </p:sp>
      <p:pic>
        <p:nvPicPr>
          <p:cNvPr id="13" name="Q08_Elder Trim [clip]">
            <a:hlinkClick r:id="" action="ppaction://media"/>
            <a:hlinkHover r:id="" action="ppaction://ole?verb=0"/>
            <a:extLst>
              <a:ext uri="{FF2B5EF4-FFF2-40B4-BE49-F238E27FC236}">
                <a16:creationId xmlns:a16="http://schemas.microsoft.com/office/drawing/2014/main" id="{C8CA93B9-4C18-CC37-6DA6-FF159766DD7D}"/>
              </a:ext>
            </a:extLst>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752608" y="5252778"/>
            <a:ext cx="812800" cy="812800"/>
          </a:xfrm>
          <a:prstGeom prst="rect">
            <a:avLst/>
          </a:prstGeom>
        </p:spPr>
      </p:pic>
      <p:pic>
        <p:nvPicPr>
          <p:cNvPr id="14" name="Q13_male student II [clip]">
            <a:hlinkClick r:id="" action="ppaction://media"/>
            <a:hlinkHover r:id="" action="ppaction://ole?verb=0"/>
            <a:extLst>
              <a:ext uri="{FF2B5EF4-FFF2-40B4-BE49-F238E27FC236}">
                <a16:creationId xmlns:a16="http://schemas.microsoft.com/office/drawing/2014/main" id="{F2B53310-7CD9-DF9A-037B-C4ED16FFB53B}"/>
              </a:ext>
            </a:extLst>
          </p:cNvPr>
          <p:cNvPicPr>
            <a:picLocks noChangeAspect="1"/>
          </p:cNvPicPr>
          <p:nvPr>
            <a:audioFile r:link="rId4"/>
            <p:extLst>
              <p:ext uri="{DAA4B4D4-6D71-4841-9C94-3DE7FCFB9230}">
                <p14:media xmlns:p14="http://schemas.microsoft.com/office/powerpoint/2010/main" r:embed="rId3"/>
              </p:ext>
            </p:extLst>
          </p:nvPr>
        </p:nvPicPr>
        <p:blipFill>
          <a:blip r:embed="rId19"/>
          <a:stretch>
            <a:fillRect/>
          </a:stretch>
        </p:blipFill>
        <p:spPr>
          <a:xfrm>
            <a:off x="3091088" y="5252778"/>
            <a:ext cx="812800" cy="812800"/>
          </a:xfrm>
          <a:prstGeom prst="rect">
            <a:avLst/>
          </a:prstGeom>
        </p:spPr>
      </p:pic>
      <p:pic>
        <p:nvPicPr>
          <p:cNvPr id="15" name="Q18_female student II [clip]">
            <a:hlinkClick r:id="" action="ppaction://media"/>
            <a:hlinkHover r:id="" action="ppaction://ole?verb=0"/>
            <a:extLst>
              <a:ext uri="{FF2B5EF4-FFF2-40B4-BE49-F238E27FC236}">
                <a16:creationId xmlns:a16="http://schemas.microsoft.com/office/drawing/2014/main" id="{3E58EFFB-2464-646B-86D2-B64BC28F96F8}"/>
              </a:ext>
            </a:extLst>
          </p:cNvPr>
          <p:cNvPicPr>
            <a:picLocks noChangeAspect="1"/>
          </p:cNvPicPr>
          <p:nvPr>
            <a:audioFile r:link="rId6"/>
            <p:extLst>
              <p:ext uri="{DAA4B4D4-6D71-4841-9C94-3DE7FCFB9230}">
                <p14:media xmlns:p14="http://schemas.microsoft.com/office/powerpoint/2010/main" r:embed="rId5"/>
              </p:ext>
            </p:extLst>
          </p:nvPr>
        </p:nvPicPr>
        <p:blipFill>
          <a:blip r:embed="rId19"/>
          <a:stretch>
            <a:fillRect/>
          </a:stretch>
        </p:blipFill>
        <p:spPr>
          <a:xfrm>
            <a:off x="1921848" y="5252778"/>
            <a:ext cx="812800" cy="812800"/>
          </a:xfrm>
          <a:prstGeom prst="rect">
            <a:avLst/>
          </a:prstGeom>
        </p:spPr>
      </p:pic>
      <p:pic>
        <p:nvPicPr>
          <p:cNvPr id="16" name="Q05_Sister Romano [clip]">
            <a:hlinkClick r:id="" action="ppaction://media"/>
            <a:hlinkHover r:id="" action="ppaction://ole?verb=0"/>
            <a:extLst>
              <a:ext uri="{FF2B5EF4-FFF2-40B4-BE49-F238E27FC236}">
                <a16:creationId xmlns:a16="http://schemas.microsoft.com/office/drawing/2014/main" id="{D5ADABA7-51E7-D977-095F-AC647711B08E}"/>
              </a:ext>
            </a:extLst>
          </p:cNvPr>
          <p:cNvPicPr>
            <a:picLocks noChangeAspect="1"/>
          </p:cNvPicPr>
          <p:nvPr>
            <a:audioFile r:link="rId8"/>
            <p:extLst>
              <p:ext uri="{DAA4B4D4-6D71-4841-9C94-3DE7FCFB9230}">
                <p14:media xmlns:p14="http://schemas.microsoft.com/office/powerpoint/2010/main" r:embed="rId7"/>
              </p:ext>
            </p:extLst>
          </p:nvPr>
        </p:nvPicPr>
        <p:blipFill>
          <a:blip r:embed="rId19"/>
          <a:stretch>
            <a:fillRect/>
          </a:stretch>
        </p:blipFill>
        <p:spPr>
          <a:xfrm>
            <a:off x="4260328" y="5252778"/>
            <a:ext cx="812800" cy="812800"/>
          </a:xfrm>
          <a:prstGeom prst="rect">
            <a:avLst/>
          </a:prstGeom>
        </p:spPr>
      </p:pic>
      <p:pic>
        <p:nvPicPr>
          <p:cNvPr id="17" name="Q14_male student III [clip]">
            <a:hlinkClick r:id="" action="ppaction://media"/>
            <a:hlinkHover r:id="" action="ppaction://ole?verb=0"/>
            <a:extLst>
              <a:ext uri="{FF2B5EF4-FFF2-40B4-BE49-F238E27FC236}">
                <a16:creationId xmlns:a16="http://schemas.microsoft.com/office/drawing/2014/main" id="{68A17F2C-9B86-8EC3-2F22-F6B2A204285A}"/>
              </a:ext>
            </a:extLst>
          </p:cNvPr>
          <p:cNvPicPr>
            <a:picLocks noChangeAspect="1"/>
          </p:cNvPicPr>
          <p:nvPr>
            <a:audioFile r:link="rId10"/>
            <p:extLst>
              <p:ext uri="{DAA4B4D4-6D71-4841-9C94-3DE7FCFB9230}">
                <p14:media xmlns:p14="http://schemas.microsoft.com/office/powerpoint/2010/main" r:embed="rId9"/>
              </p:ext>
            </p:extLst>
          </p:nvPr>
        </p:nvPicPr>
        <p:blipFill>
          <a:blip r:embed="rId19"/>
          <a:stretch>
            <a:fillRect/>
          </a:stretch>
        </p:blipFill>
        <p:spPr>
          <a:xfrm>
            <a:off x="6553201" y="5312855"/>
            <a:ext cx="812800" cy="812800"/>
          </a:xfrm>
          <a:prstGeom prst="rect">
            <a:avLst/>
          </a:prstGeom>
        </p:spPr>
      </p:pic>
      <p:pic>
        <p:nvPicPr>
          <p:cNvPr id="18" name="Q12_male student I [clip]">
            <a:hlinkClick r:id="" action="ppaction://media"/>
            <a:hlinkHover r:id="" action="ppaction://ole?verb=0"/>
            <a:extLst>
              <a:ext uri="{FF2B5EF4-FFF2-40B4-BE49-F238E27FC236}">
                <a16:creationId xmlns:a16="http://schemas.microsoft.com/office/drawing/2014/main" id="{FB8419D2-99DD-1AD4-5168-BCBE16403AE0}"/>
              </a:ext>
            </a:extLst>
          </p:cNvPr>
          <p:cNvPicPr>
            <a:picLocks noChangeAspect="1"/>
          </p:cNvPicPr>
          <p:nvPr>
            <a:audioFile r:link="rId12"/>
            <p:extLst>
              <p:ext uri="{DAA4B4D4-6D71-4841-9C94-3DE7FCFB9230}">
                <p14:media xmlns:p14="http://schemas.microsoft.com/office/powerpoint/2010/main" r:embed="rId11"/>
              </p:ext>
            </p:extLst>
          </p:nvPr>
        </p:nvPicPr>
        <p:blipFill>
          <a:blip r:embed="rId19"/>
          <a:stretch>
            <a:fillRect/>
          </a:stretch>
        </p:blipFill>
        <p:spPr>
          <a:xfrm>
            <a:off x="9391128" y="5312855"/>
            <a:ext cx="812800" cy="812800"/>
          </a:xfrm>
          <a:prstGeom prst="rect">
            <a:avLst/>
          </a:prstGeom>
        </p:spPr>
      </p:pic>
      <p:pic>
        <p:nvPicPr>
          <p:cNvPr id="19" name="Q02_Sister Arkell [clip]">
            <a:hlinkClick r:id="" action="ppaction://media"/>
            <a:hlinkHover r:id="" action="ppaction://ole?verb=0"/>
            <a:extLst>
              <a:ext uri="{FF2B5EF4-FFF2-40B4-BE49-F238E27FC236}">
                <a16:creationId xmlns:a16="http://schemas.microsoft.com/office/drawing/2014/main" id="{F119196E-A506-F39D-C7CD-68DE84781FB3}"/>
              </a:ext>
            </a:extLst>
          </p:cNvPr>
          <p:cNvPicPr>
            <a:picLocks noChangeAspect="1"/>
          </p:cNvPicPr>
          <p:nvPr>
            <a:audioFile r:link="rId14"/>
            <p:extLst>
              <p:ext uri="{DAA4B4D4-6D71-4841-9C94-3DE7FCFB9230}">
                <p14:media xmlns:p14="http://schemas.microsoft.com/office/powerpoint/2010/main" r:embed="rId13"/>
              </p:ext>
            </p:extLst>
          </p:nvPr>
        </p:nvPicPr>
        <p:blipFill>
          <a:blip r:embed="rId19"/>
          <a:stretch>
            <a:fillRect/>
          </a:stretch>
        </p:blipFill>
        <p:spPr>
          <a:xfrm>
            <a:off x="8070326" y="5312855"/>
            <a:ext cx="812800" cy="812800"/>
          </a:xfrm>
          <a:prstGeom prst="rect">
            <a:avLst/>
          </a:prstGeom>
        </p:spPr>
      </p:pic>
      <p:pic>
        <p:nvPicPr>
          <p:cNvPr id="20" name="Q17_female student I [clip]">
            <a:hlinkClick r:id="" action="ppaction://media"/>
            <a:hlinkHover r:id="" action="ppaction://ole?verb=0"/>
            <a:extLst>
              <a:ext uri="{FF2B5EF4-FFF2-40B4-BE49-F238E27FC236}">
                <a16:creationId xmlns:a16="http://schemas.microsoft.com/office/drawing/2014/main" id="{3BA8AB17-6F4F-6779-EB90-3EBA3F5C88AE}"/>
              </a:ext>
            </a:extLst>
          </p:cNvPr>
          <p:cNvPicPr>
            <a:picLocks noChangeAspect="1"/>
          </p:cNvPicPr>
          <p:nvPr>
            <a:audioFile r:link="rId16"/>
            <p:extLst>
              <p:ext uri="{DAA4B4D4-6D71-4841-9C94-3DE7FCFB9230}">
                <p14:media xmlns:p14="http://schemas.microsoft.com/office/powerpoint/2010/main" r:embed="rId15"/>
              </p:ext>
            </p:extLst>
          </p:nvPr>
        </p:nvPicPr>
        <p:blipFill>
          <a:blip r:embed="rId19"/>
          <a:stretch>
            <a:fillRect/>
          </a:stretch>
        </p:blipFill>
        <p:spPr>
          <a:xfrm>
            <a:off x="10769599" y="5312855"/>
            <a:ext cx="812800" cy="812800"/>
          </a:xfrm>
          <a:prstGeom prst="rect">
            <a:avLst/>
          </a:prstGeom>
        </p:spPr>
      </p:pic>
    </p:spTree>
    <p:extLst>
      <p:ext uri="{BB962C8B-B14F-4D97-AF65-F5344CB8AC3E}">
        <p14:creationId xmlns:p14="http://schemas.microsoft.com/office/powerpoint/2010/main" val="1915016062"/>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13"/>
                </p:tgtEl>
              </p:cMediaNode>
            </p:audio>
            <p:audio>
              <p:cMediaNode vol="80000">
                <p:cTn id="3" fill="hold" display="0">
                  <p:stCondLst>
                    <p:cond delay="indefinite"/>
                  </p:stCondLst>
                  <p:endCondLst>
                    <p:cond evt="onStopAudio" delay="0">
                      <p:tgtEl>
                        <p:sldTgt/>
                      </p:tgtEl>
                    </p:cond>
                  </p:endCondLst>
                </p:cTn>
                <p:tgtEl>
                  <p:spTgt spid="14"/>
                </p:tgtEl>
              </p:cMediaNode>
            </p:audio>
            <p:audio>
              <p:cMediaNode vol="80000">
                <p:cTn id="4" fill="hold" display="0">
                  <p:stCondLst>
                    <p:cond delay="indefinite"/>
                  </p:stCondLst>
                  <p:endCondLst>
                    <p:cond evt="onStopAudio" delay="0">
                      <p:tgtEl>
                        <p:sldTgt/>
                      </p:tgtEl>
                    </p:cond>
                  </p:endCondLst>
                </p:cTn>
                <p:tgtEl>
                  <p:spTgt spid="15"/>
                </p:tgtEl>
              </p:cMediaNode>
            </p:audio>
            <p:audio>
              <p:cMediaNode vol="80000">
                <p:cTn id="5" fill="hold" display="0">
                  <p:stCondLst>
                    <p:cond delay="indefinite"/>
                  </p:stCondLst>
                  <p:endCondLst>
                    <p:cond evt="onStopAudio" delay="0">
                      <p:tgtEl>
                        <p:sldTgt/>
                      </p:tgtEl>
                    </p:cond>
                  </p:endCondLst>
                </p:cTn>
                <p:tgtEl>
                  <p:spTgt spid="16"/>
                </p:tgtEl>
              </p:cMediaNode>
            </p:audio>
            <p:audio>
              <p:cMediaNode vol="80000">
                <p:cTn id="6" fill="hold" display="0">
                  <p:stCondLst>
                    <p:cond delay="indefinite"/>
                  </p:stCondLst>
                  <p:endCondLst>
                    <p:cond evt="onStopAudio" delay="0">
                      <p:tgtEl>
                        <p:sldTgt/>
                      </p:tgtEl>
                    </p:cond>
                  </p:endCondLst>
                </p:cTn>
                <p:tgtEl>
                  <p:spTgt spid="17"/>
                </p:tgtEl>
              </p:cMediaNode>
            </p:audio>
            <p:audio>
              <p:cMediaNode vol="80000">
                <p:cTn id="7" fill="hold" display="0">
                  <p:stCondLst>
                    <p:cond delay="indefinite"/>
                  </p:stCondLst>
                  <p:endCondLst>
                    <p:cond evt="onStopAudio" delay="0">
                      <p:tgtEl>
                        <p:sldTgt/>
                      </p:tgtEl>
                    </p:cond>
                  </p:endCondLst>
                </p:cTn>
                <p:tgtEl>
                  <p:spTgt spid="18"/>
                </p:tgtEl>
              </p:cMediaNode>
            </p:audio>
            <p:audio>
              <p:cMediaNode vol="80000">
                <p:cTn id="8" fill="hold" display="0">
                  <p:stCondLst>
                    <p:cond delay="indefinite"/>
                  </p:stCondLst>
                  <p:endCondLst>
                    <p:cond evt="onStopAudio" delay="0">
                      <p:tgtEl>
                        <p:sldTgt/>
                      </p:tgtEl>
                    </p:cond>
                  </p:endCondLst>
                </p:cTn>
                <p:tgtEl>
                  <p:spTgt spid="19"/>
                </p:tgtEl>
              </p:cMediaNode>
            </p:audio>
            <p:audio>
              <p:cMediaNode vol="80000">
                <p:cTn id="9" fill="hold" display="0">
                  <p:stCondLst>
                    <p:cond delay="indefinite"/>
                  </p:stCondLst>
                  <p:endCondLst>
                    <p:cond evt="onStopAudio" delay="0">
                      <p:tgtEl>
                        <p:sldTgt/>
                      </p:tgtEl>
                    </p:cond>
                  </p:endCondLst>
                </p:cTn>
                <p:tgtEl>
                  <p:spTgt spid="20"/>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7CDB35-A57B-63C5-E090-E65096869EE1}"/>
              </a:ext>
            </a:extLst>
          </p:cNvPr>
          <p:cNvSpPr>
            <a:spLocks noGrp="1"/>
          </p:cNvSpPr>
          <p:nvPr>
            <p:ph type="sldNum" sz="quarter" idx="11"/>
          </p:nvPr>
        </p:nvSpPr>
        <p:spPr/>
        <p:txBody>
          <a:bodyPr/>
          <a:lstStyle/>
          <a:p>
            <a:fld id="{2F4E2E3C-FF33-FC45-91A9-BDC48E1E835D}" type="slidenum">
              <a:rPr lang="en-US" smtClean="0"/>
              <a:pPr/>
              <a:t>22</a:t>
            </a:fld>
            <a:endParaRPr lang="en-US" dirty="0"/>
          </a:p>
        </p:txBody>
      </p:sp>
      <p:sp>
        <p:nvSpPr>
          <p:cNvPr id="5" name="Text Placeholder 4">
            <a:extLst>
              <a:ext uri="{FF2B5EF4-FFF2-40B4-BE49-F238E27FC236}">
                <a16:creationId xmlns:a16="http://schemas.microsoft.com/office/drawing/2014/main" id="{BED0B0B3-84CC-2F89-63A2-BAFEEBD3A84A}"/>
              </a:ext>
            </a:extLst>
          </p:cNvPr>
          <p:cNvSpPr>
            <a:spLocks noGrp="1"/>
          </p:cNvSpPr>
          <p:nvPr>
            <p:ph type="body" sz="quarter" idx="12"/>
          </p:nvPr>
        </p:nvSpPr>
        <p:spPr/>
        <p:txBody>
          <a:bodyPr>
            <a:normAutofit lnSpcReduction="10000"/>
          </a:bodyPr>
          <a:lstStyle/>
          <a:p>
            <a:r>
              <a:rPr lang="en-US" dirty="0"/>
              <a:t>Discussion</a:t>
            </a:r>
          </a:p>
        </p:txBody>
      </p:sp>
    </p:spTree>
    <p:extLst>
      <p:ext uri="{BB962C8B-B14F-4D97-AF65-F5344CB8AC3E}">
        <p14:creationId xmlns:p14="http://schemas.microsoft.com/office/powerpoint/2010/main" val="32108910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3558FB-1AA4-10F6-F813-5B266AD12A59}"/>
              </a:ext>
            </a:extLst>
          </p:cNvPr>
          <p:cNvSpPr>
            <a:spLocks noGrp="1"/>
          </p:cNvSpPr>
          <p:nvPr>
            <p:ph type="sldNum" sz="quarter" idx="11"/>
          </p:nvPr>
        </p:nvSpPr>
        <p:spPr/>
        <p:txBody>
          <a:bodyPr/>
          <a:lstStyle/>
          <a:p>
            <a:fld id="{2F4E2E3C-FF33-FC45-91A9-BDC48E1E835D}" type="slidenum">
              <a:rPr lang="en-US" smtClean="0"/>
              <a:pPr/>
              <a:t>23</a:t>
            </a:fld>
            <a:endParaRPr lang="en-US" dirty="0"/>
          </a:p>
        </p:txBody>
      </p:sp>
      <p:sp>
        <p:nvSpPr>
          <p:cNvPr id="5" name="Content Placeholder 4">
            <a:extLst>
              <a:ext uri="{FF2B5EF4-FFF2-40B4-BE49-F238E27FC236}">
                <a16:creationId xmlns:a16="http://schemas.microsoft.com/office/drawing/2014/main" id="{71955C85-C753-6516-8CE4-0787AEE6B533}"/>
              </a:ext>
            </a:extLst>
          </p:cNvPr>
          <p:cNvSpPr>
            <a:spLocks noGrp="1"/>
          </p:cNvSpPr>
          <p:nvPr>
            <p:ph idx="1"/>
          </p:nvPr>
        </p:nvSpPr>
        <p:spPr/>
        <p:txBody>
          <a:bodyPr/>
          <a:lstStyle/>
          <a:p>
            <a:r>
              <a:rPr lang="en-US" dirty="0"/>
              <a:t>Study 1: People are aware of it and know what it indexes.</a:t>
            </a:r>
          </a:p>
          <a:p>
            <a:pPr marL="457200" lvl="1" indent="0">
              <a:buNone/>
            </a:pPr>
            <a:endParaRPr lang="en-US" dirty="0"/>
          </a:p>
          <a:p>
            <a:r>
              <a:rPr lang="en-US" dirty="0"/>
              <a:t>Study 2: People </a:t>
            </a:r>
            <a:r>
              <a:rPr lang="en-US" dirty="0" err="1"/>
              <a:t>kinda</a:t>
            </a:r>
            <a:r>
              <a:rPr lang="en-US" dirty="0"/>
              <a:t> know it when they hear it.</a:t>
            </a:r>
          </a:p>
          <a:p>
            <a:pPr lvl="1"/>
            <a:r>
              <a:rPr lang="en-US" dirty="0"/>
              <a:t>Maybe not all missionaries use Missionary Voice</a:t>
            </a:r>
          </a:p>
          <a:p>
            <a:pPr lvl="1"/>
            <a:r>
              <a:rPr lang="en-US" dirty="0"/>
              <a:t>Maybe not the most representative audio.</a:t>
            </a:r>
          </a:p>
          <a:p>
            <a:pPr lvl="1"/>
            <a:r>
              <a:rPr lang="en-US" dirty="0"/>
              <a:t>Maybe not unique to missionaries.</a:t>
            </a:r>
          </a:p>
          <a:p>
            <a:pPr lvl="1"/>
            <a:endParaRPr lang="en-US" dirty="0"/>
          </a:p>
          <a:p>
            <a:r>
              <a:rPr lang="en-US" dirty="0"/>
              <a:t>People reacted not to missionaries but to Missionary </a:t>
            </a:r>
            <a:r>
              <a:rPr lang="en-US" i="1" dirty="0"/>
              <a:t>Voice</a:t>
            </a:r>
            <a:endParaRPr lang="en-US" dirty="0"/>
          </a:p>
          <a:p>
            <a:pPr lvl="1"/>
            <a:r>
              <a:rPr lang="en-US" dirty="0"/>
              <a:t>Mostly suprasegmental features</a:t>
            </a:r>
          </a:p>
          <a:p>
            <a:pPr lvl="1"/>
            <a:r>
              <a:rPr lang="en-US" dirty="0"/>
              <a:t>Features that index the same things that people expect. </a:t>
            </a:r>
          </a:p>
          <a:p>
            <a:pPr marL="457200" lvl="1" indent="0">
              <a:buNone/>
            </a:pPr>
            <a:endParaRPr lang="en-US" dirty="0"/>
          </a:p>
        </p:txBody>
      </p:sp>
      <p:sp>
        <p:nvSpPr>
          <p:cNvPr id="4" name="Title 3">
            <a:extLst>
              <a:ext uri="{FF2B5EF4-FFF2-40B4-BE49-F238E27FC236}">
                <a16:creationId xmlns:a16="http://schemas.microsoft.com/office/drawing/2014/main" id="{ECAF70E3-8C98-21A7-6D45-B368383D9249}"/>
              </a:ext>
            </a:extLst>
          </p:cNvPr>
          <p:cNvSpPr>
            <a:spLocks noGrp="1"/>
          </p:cNvSpPr>
          <p:nvPr>
            <p:ph type="title"/>
          </p:nvPr>
        </p:nvSpPr>
        <p:spPr/>
        <p:txBody>
          <a:bodyPr/>
          <a:lstStyle/>
          <a:p>
            <a:r>
              <a:rPr lang="en-US" dirty="0"/>
              <a:t>Overview</a:t>
            </a:r>
          </a:p>
        </p:txBody>
      </p:sp>
    </p:spTree>
    <p:extLst>
      <p:ext uri="{BB962C8B-B14F-4D97-AF65-F5344CB8AC3E}">
        <p14:creationId xmlns:p14="http://schemas.microsoft.com/office/powerpoint/2010/main" val="2843929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DF5419-7BC9-233C-92D2-B91A4A5B6E26}"/>
              </a:ext>
            </a:extLst>
          </p:cNvPr>
          <p:cNvSpPr>
            <a:spLocks noGrp="1"/>
          </p:cNvSpPr>
          <p:nvPr>
            <p:ph type="sldNum" sz="quarter" idx="11"/>
          </p:nvPr>
        </p:nvSpPr>
        <p:spPr/>
        <p:txBody>
          <a:bodyPr/>
          <a:lstStyle/>
          <a:p>
            <a:fld id="{2F4E2E3C-FF33-FC45-91A9-BDC48E1E835D}" type="slidenum">
              <a:rPr lang="en-US" smtClean="0"/>
              <a:pPr/>
              <a:t>24</a:t>
            </a:fld>
            <a:endParaRPr lang="en-US" dirty="0"/>
          </a:p>
        </p:txBody>
      </p:sp>
      <p:sp>
        <p:nvSpPr>
          <p:cNvPr id="3" name="Content Placeholder 2">
            <a:extLst>
              <a:ext uri="{FF2B5EF4-FFF2-40B4-BE49-F238E27FC236}">
                <a16:creationId xmlns:a16="http://schemas.microsoft.com/office/drawing/2014/main" id="{67834287-7330-38E7-8BC5-AD3A4248DD56}"/>
              </a:ext>
            </a:extLst>
          </p:cNvPr>
          <p:cNvSpPr>
            <a:spLocks noGrp="1"/>
          </p:cNvSpPr>
          <p:nvPr>
            <p:ph idx="1"/>
          </p:nvPr>
        </p:nvSpPr>
        <p:spPr/>
        <p:txBody>
          <a:bodyPr/>
          <a:lstStyle/>
          <a:p>
            <a:r>
              <a:rPr lang="en-US" dirty="0"/>
              <a:t>The development of Missionary Voice</a:t>
            </a:r>
          </a:p>
          <a:p>
            <a:pPr marL="914400" lvl="1" indent="-457200">
              <a:buFont typeface="+mj-lt"/>
              <a:buAutoNum type="arabicPeriod"/>
            </a:pPr>
            <a:r>
              <a:rPr lang="en-US" dirty="0"/>
              <a:t>Existing formal register used in important situations.</a:t>
            </a:r>
          </a:p>
          <a:p>
            <a:pPr marL="914400" lvl="1" indent="-457200">
              <a:buFont typeface="+mj-lt"/>
              <a:buAutoNum type="arabicPeriod"/>
            </a:pPr>
            <a:r>
              <a:rPr lang="en-US" dirty="0"/>
              <a:t>Missionaries use this a lot.</a:t>
            </a:r>
          </a:p>
          <a:p>
            <a:pPr marL="914400" lvl="1" indent="-457200">
              <a:buFont typeface="+mj-lt"/>
              <a:buAutoNum type="arabicPeriod"/>
            </a:pPr>
            <a:r>
              <a:rPr lang="en-US" dirty="0"/>
              <a:t>It becomes associated with missionaries.</a:t>
            </a:r>
          </a:p>
          <a:p>
            <a:pPr marL="914400" lvl="1" indent="-457200">
              <a:buFont typeface="+mj-lt"/>
              <a:buAutoNum type="arabicPeriod"/>
            </a:pPr>
            <a:r>
              <a:rPr lang="en-US" dirty="0"/>
              <a:t>When used by missionaries, it indexes their missionary-like attributes.</a:t>
            </a:r>
          </a:p>
          <a:p>
            <a:pPr marL="914400" lvl="1" indent="-457200">
              <a:buFont typeface="+mj-lt"/>
              <a:buAutoNum type="arabicPeriod"/>
            </a:pPr>
            <a:r>
              <a:rPr lang="en-US" dirty="0"/>
              <a:t>It becomes expected of missionaries.</a:t>
            </a:r>
          </a:p>
          <a:p>
            <a:pPr marL="914400" lvl="1" indent="-457200">
              <a:buFont typeface="+mj-lt"/>
              <a:buAutoNum type="arabicPeriod"/>
            </a:pPr>
            <a:r>
              <a:rPr lang="en-US" dirty="0"/>
              <a:t>Missionary-like attributes are only expressed if in Missionary Voice.</a:t>
            </a:r>
          </a:p>
          <a:p>
            <a:pPr marL="914400" lvl="1" indent="-457200">
              <a:buFont typeface="+mj-lt"/>
              <a:buAutoNum type="arabicPeriod"/>
            </a:pPr>
            <a:r>
              <a:rPr lang="en-US" dirty="0"/>
              <a:t>Missionaries adopt Missionary Voice as part of their service.</a:t>
            </a:r>
          </a:p>
          <a:p>
            <a:pPr marL="1314450" lvl="2" indent="-457200"/>
            <a:r>
              <a:rPr lang="en-US" dirty="0"/>
              <a:t>Not limited to phonetic cues.</a:t>
            </a:r>
          </a:p>
          <a:p>
            <a:pPr marL="1314450" lvl="2" indent="-457200"/>
            <a:endParaRPr lang="en-US" dirty="0"/>
          </a:p>
          <a:p>
            <a:pPr marL="514350" indent="-457200"/>
            <a:r>
              <a:rPr lang="en-US" dirty="0"/>
              <a:t>Missionary Voice is just one of several registers within the broader Latter-day Saint </a:t>
            </a:r>
            <a:r>
              <a:rPr lang="en-US" dirty="0" err="1"/>
              <a:t>religiolect</a:t>
            </a:r>
            <a:r>
              <a:rPr lang="en-US" dirty="0"/>
              <a:t> and there’s more to be explored.</a:t>
            </a:r>
          </a:p>
          <a:p>
            <a:endParaRPr lang="en-US" dirty="0"/>
          </a:p>
        </p:txBody>
      </p:sp>
      <p:sp>
        <p:nvSpPr>
          <p:cNvPr id="4" name="Title 3">
            <a:extLst>
              <a:ext uri="{FF2B5EF4-FFF2-40B4-BE49-F238E27FC236}">
                <a16:creationId xmlns:a16="http://schemas.microsoft.com/office/drawing/2014/main" id="{8DE92595-A11C-E9AB-1B28-44DF2887B677}"/>
              </a:ext>
            </a:extLst>
          </p:cNvPr>
          <p:cNvSpPr>
            <a:spLocks noGrp="1"/>
          </p:cNvSpPr>
          <p:nvPr>
            <p:ph type="title"/>
          </p:nvPr>
        </p:nvSpPr>
        <p:spPr/>
        <p:txBody>
          <a:bodyPr/>
          <a:lstStyle/>
          <a:p>
            <a:r>
              <a:rPr lang="en-US" dirty="0"/>
              <a:t>An Emerging Register?</a:t>
            </a:r>
          </a:p>
        </p:txBody>
      </p:sp>
    </p:spTree>
    <p:extLst>
      <p:ext uri="{BB962C8B-B14F-4D97-AF65-F5344CB8AC3E}">
        <p14:creationId xmlns:p14="http://schemas.microsoft.com/office/powerpoint/2010/main" val="2402756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58AAA8-E726-9ED8-8603-D51043B7C69C}"/>
              </a:ext>
            </a:extLst>
          </p:cNvPr>
          <p:cNvSpPr>
            <a:spLocks noGrp="1"/>
          </p:cNvSpPr>
          <p:nvPr>
            <p:ph type="sldNum" sz="quarter" idx="11"/>
          </p:nvPr>
        </p:nvSpPr>
        <p:spPr/>
        <p:txBody>
          <a:bodyPr/>
          <a:lstStyle/>
          <a:p>
            <a:fld id="{2F4E2E3C-FF33-FC45-91A9-BDC48E1E835D}" type="slidenum">
              <a:rPr lang="en-US" smtClean="0"/>
              <a:pPr/>
              <a:t>25</a:t>
            </a:fld>
            <a:endParaRPr lang="en-US" dirty="0"/>
          </a:p>
        </p:txBody>
      </p:sp>
      <p:sp>
        <p:nvSpPr>
          <p:cNvPr id="3" name="Content Placeholder 2">
            <a:extLst>
              <a:ext uri="{FF2B5EF4-FFF2-40B4-BE49-F238E27FC236}">
                <a16:creationId xmlns:a16="http://schemas.microsoft.com/office/drawing/2014/main" id="{EF46D54B-58D8-5DBD-9A0F-FA31DD1A8082}"/>
              </a:ext>
            </a:extLst>
          </p:cNvPr>
          <p:cNvSpPr>
            <a:spLocks noGrp="1"/>
          </p:cNvSpPr>
          <p:nvPr>
            <p:ph idx="1"/>
          </p:nvPr>
        </p:nvSpPr>
        <p:spPr/>
        <p:txBody>
          <a:bodyPr numCol="2" spcCol="457200">
            <a:normAutofit fontScale="70000" lnSpcReduction="20000"/>
          </a:bodyPr>
          <a:lstStyle/>
          <a:p>
            <a:pPr marL="117475" indent="-117475"/>
            <a:r>
              <a:rPr lang="en-US" dirty="0">
                <a:effectLst/>
              </a:rPr>
              <a:t>Carmichael, Katie. “Displacement and Local Linguistic Practices: R-Lessness in Post-Katrina Greater New Orleans.” </a:t>
            </a:r>
            <a:r>
              <a:rPr lang="en-US" i="1" dirty="0">
                <a:effectLst/>
              </a:rPr>
              <a:t>Journal of Sociolinguistics</a:t>
            </a:r>
            <a:r>
              <a:rPr lang="en-US" dirty="0">
                <a:effectLst/>
              </a:rPr>
              <a:t> 21, no. 5 (November 2017): 696–719. </a:t>
            </a:r>
            <a:r>
              <a:rPr lang="en-US" dirty="0">
                <a:effectLst/>
                <a:hlinkClick r:id="rId2"/>
              </a:rPr>
              <a:t>https://doi.org/10.1111/josl.12253</a:t>
            </a:r>
            <a:r>
              <a:rPr lang="en-US" dirty="0">
                <a:effectLst/>
              </a:rPr>
              <a:t>.</a:t>
            </a:r>
          </a:p>
          <a:p>
            <a:pPr marL="117475" indent="-117475"/>
            <a:r>
              <a:rPr lang="en-US" dirty="0">
                <a:effectLst/>
              </a:rPr>
              <a:t>Eckert, Penelope. </a:t>
            </a:r>
            <a:r>
              <a:rPr lang="en-US" i="1" dirty="0">
                <a:effectLst/>
              </a:rPr>
              <a:t>Jocks and Burnouts: Social Categories and Identity in the High School</a:t>
            </a:r>
            <a:r>
              <a:rPr lang="en-US" dirty="0">
                <a:effectLst/>
              </a:rPr>
              <a:t>. New York: Teachers College Press, 1989.</a:t>
            </a:r>
          </a:p>
          <a:p>
            <a:pPr marL="117475" indent="-117475"/>
            <a:r>
              <a:rPr lang="en-US" dirty="0" err="1">
                <a:effectLst/>
              </a:rPr>
              <a:t>Grieser</a:t>
            </a:r>
            <a:r>
              <a:rPr lang="en-US" dirty="0">
                <a:effectLst/>
              </a:rPr>
              <a:t>, Jessica A. </a:t>
            </a:r>
            <a:r>
              <a:rPr lang="en-US" i="1" dirty="0">
                <a:effectLst/>
              </a:rPr>
              <a:t>The Language of Professional Blackness: African Americans and the Linguistic Expression of Race, Place, and Class</a:t>
            </a:r>
            <a:r>
              <a:rPr lang="en-US" dirty="0">
                <a:effectLst/>
              </a:rPr>
              <a:t>. Publication of the American Dialect Society 107. Durham, NC: Duke University Press, 2022.</a:t>
            </a:r>
          </a:p>
          <a:p>
            <a:pPr marL="117475" indent="-117475"/>
            <a:r>
              <a:rPr lang="en-US" dirty="0">
                <a:effectLst/>
              </a:rPr>
              <a:t>Hall-Lew, Lauren, Elizabeth Coppock, and Rebecca L. Starr. “Indexing Political Persuasion: Variation in the </a:t>
            </a:r>
            <a:r>
              <a:rPr lang="en-US" i="1" dirty="0">
                <a:effectLst/>
              </a:rPr>
              <a:t>Iraq</a:t>
            </a:r>
            <a:r>
              <a:rPr lang="en-US" dirty="0">
                <a:effectLst/>
              </a:rPr>
              <a:t> Vowels.” </a:t>
            </a:r>
            <a:r>
              <a:rPr lang="en-US" i="1" dirty="0">
                <a:effectLst/>
              </a:rPr>
              <a:t>American Speech</a:t>
            </a:r>
            <a:r>
              <a:rPr lang="en-US" dirty="0">
                <a:effectLst/>
              </a:rPr>
              <a:t> 85, no. 1 (February 1, 2010): 91–102. </a:t>
            </a:r>
            <a:r>
              <a:rPr lang="en-US" dirty="0">
                <a:effectLst/>
                <a:hlinkClick r:id="rId3"/>
              </a:rPr>
              <a:t>https://doi.org/10.1215/00031283-2010-004</a:t>
            </a:r>
            <a:r>
              <a:rPr lang="en-US" dirty="0">
                <a:effectLst/>
              </a:rPr>
              <a:t>.</a:t>
            </a:r>
          </a:p>
          <a:p>
            <a:pPr marL="117475" indent="-117475"/>
            <a:r>
              <a:rPr lang="en-US" dirty="0">
                <a:effectLst/>
              </a:rPr>
              <a:t>Hall-Lew, Lauren, and Nola Stephens. “Country Talk.” </a:t>
            </a:r>
            <a:r>
              <a:rPr lang="en-US" i="1" dirty="0">
                <a:effectLst/>
              </a:rPr>
              <a:t>Journal of English Linguistics</a:t>
            </a:r>
            <a:r>
              <a:rPr lang="en-US" dirty="0">
                <a:effectLst/>
              </a:rPr>
              <a:t> 40, no. 3 (September 1, 2012): 256–80. </a:t>
            </a:r>
            <a:r>
              <a:rPr lang="en-US" dirty="0">
                <a:effectLst/>
                <a:hlinkClick r:id="rId4"/>
              </a:rPr>
              <a:t>https://doi.org/10.1177/0075424211420568</a:t>
            </a:r>
            <a:r>
              <a:rPr lang="en-US" dirty="0">
                <a:effectLst/>
              </a:rPr>
              <a:t>.</a:t>
            </a:r>
          </a:p>
          <a:p>
            <a:pPr marL="117475" indent="-117475"/>
            <a:r>
              <a:rPr lang="en-US" dirty="0" err="1">
                <a:effectLst/>
              </a:rPr>
              <a:t>Labov</a:t>
            </a:r>
            <a:r>
              <a:rPr lang="en-US" dirty="0">
                <a:effectLst/>
              </a:rPr>
              <a:t>, William. “The Social Motivation of a Sound Change.” </a:t>
            </a:r>
            <a:r>
              <a:rPr lang="en-US" i="1" dirty="0">
                <a:effectLst/>
              </a:rPr>
              <a:t>WORD: Journal of the International Linguistic Association</a:t>
            </a:r>
            <a:r>
              <a:rPr lang="en-US" dirty="0">
                <a:effectLst/>
              </a:rPr>
              <a:t> 19, no. 3 (1963): 273–309. </a:t>
            </a:r>
            <a:r>
              <a:rPr lang="en-US" dirty="0">
                <a:effectLst/>
                <a:hlinkClick r:id="rId5"/>
              </a:rPr>
              <a:t>https://doi.org/10.1080/00437956.1963.11659799</a:t>
            </a:r>
            <a:r>
              <a:rPr lang="en-US" dirty="0">
                <a:effectLst/>
              </a:rPr>
              <a:t>.</a:t>
            </a:r>
          </a:p>
          <a:p>
            <a:pPr marL="117475" indent="-117475"/>
            <a:r>
              <a:rPr lang="en-US" dirty="0">
                <a:effectLst/>
              </a:rPr>
              <a:t>Nygaard, </a:t>
            </a:r>
            <a:r>
              <a:rPr lang="en-US" dirty="0" err="1">
                <a:effectLst/>
              </a:rPr>
              <a:t>Auna</a:t>
            </a:r>
            <a:r>
              <a:rPr lang="en-US" dirty="0">
                <a:effectLst/>
              </a:rPr>
              <a:t>. “Greenie-Be-Gone: An Exploration of Mormon Missionary Slang.” Presented at the American Dialect Society Annual Meeting, Washington D.C., January 8, 2022.</a:t>
            </a:r>
          </a:p>
          <a:p>
            <a:pPr marL="117475" indent="-117475"/>
            <a:r>
              <a:rPr lang="en-US" dirty="0" err="1">
                <a:effectLst/>
              </a:rPr>
              <a:t>Podesva</a:t>
            </a:r>
            <a:r>
              <a:rPr lang="en-US" dirty="0">
                <a:effectLst/>
              </a:rPr>
              <a:t>, Robert J. “Phonation Type as a Stylistic Variable: The Use of Falsetto in Constructing a Persona.” </a:t>
            </a:r>
            <a:r>
              <a:rPr lang="en-US" i="1" dirty="0">
                <a:effectLst/>
              </a:rPr>
              <a:t>Journal of Sociolinguistics</a:t>
            </a:r>
            <a:r>
              <a:rPr lang="en-US" dirty="0">
                <a:effectLst/>
              </a:rPr>
              <a:t> 11, no. 4 (September 2007): 478–504. </a:t>
            </a:r>
            <a:r>
              <a:rPr lang="en-US" dirty="0">
                <a:effectLst/>
                <a:hlinkClick r:id="rId6"/>
              </a:rPr>
              <a:t>https://doi.org/10.1111/j.1467-9841.2007.00334.x</a:t>
            </a:r>
            <a:r>
              <a:rPr lang="en-US" dirty="0">
                <a:effectLst/>
              </a:rPr>
              <a:t>.</a:t>
            </a:r>
          </a:p>
          <a:p>
            <a:pPr marL="117475" indent="-117475"/>
            <a:r>
              <a:rPr lang="en-US" dirty="0" err="1">
                <a:effectLst/>
              </a:rPr>
              <a:t>Podesva</a:t>
            </a:r>
            <a:r>
              <a:rPr lang="en-US" dirty="0">
                <a:effectLst/>
              </a:rPr>
              <a:t>, Robert J., Annette </a:t>
            </a:r>
            <a:r>
              <a:rPr lang="en-US" dirty="0" err="1">
                <a:effectLst/>
              </a:rPr>
              <a:t>D’onofrio</a:t>
            </a:r>
            <a:r>
              <a:rPr lang="en-US" dirty="0">
                <a:effectLst/>
              </a:rPr>
              <a:t>, </a:t>
            </a:r>
            <a:r>
              <a:rPr lang="en-US" dirty="0" err="1">
                <a:effectLst/>
              </a:rPr>
              <a:t>Janneke</a:t>
            </a:r>
            <a:r>
              <a:rPr lang="en-US" dirty="0">
                <a:effectLst/>
              </a:rPr>
              <a:t> Van </a:t>
            </a:r>
            <a:r>
              <a:rPr lang="en-US" dirty="0" err="1">
                <a:effectLst/>
              </a:rPr>
              <a:t>Hofwegen</a:t>
            </a:r>
            <a:r>
              <a:rPr lang="en-US" dirty="0">
                <a:effectLst/>
              </a:rPr>
              <a:t>, and Seung Kyung Kim. “Country Ideology and the California Vowel Shift.” </a:t>
            </a:r>
            <a:r>
              <a:rPr lang="en-US" i="1" dirty="0">
                <a:effectLst/>
              </a:rPr>
              <a:t>Language Variation and Change</a:t>
            </a:r>
            <a:r>
              <a:rPr lang="en-US" dirty="0">
                <a:effectLst/>
              </a:rPr>
              <a:t> 27, no. 2 (2015): 157–86. </a:t>
            </a:r>
            <a:r>
              <a:rPr lang="en-US" dirty="0">
                <a:effectLst/>
                <a:hlinkClick r:id="rId7"/>
              </a:rPr>
              <a:t>https://doi.org/10.1017/S095439451500006X</a:t>
            </a:r>
            <a:r>
              <a:rPr lang="en-US" dirty="0">
                <a:effectLst/>
              </a:rPr>
              <a:t>.</a:t>
            </a:r>
          </a:p>
          <a:p>
            <a:pPr marL="117475" indent="-117475"/>
            <a:r>
              <a:rPr lang="en-US" dirty="0" err="1">
                <a:effectLst/>
              </a:rPr>
              <a:t>Schrimpf</a:t>
            </a:r>
            <a:r>
              <a:rPr lang="en-US" dirty="0">
                <a:effectLst/>
              </a:rPr>
              <a:t>, Natalie. “Politics and Dialect Variation: A </a:t>
            </a:r>
            <a:r>
              <a:rPr lang="en-US" dirty="0" err="1">
                <a:effectLst/>
              </a:rPr>
              <a:t>Sociophonetic</a:t>
            </a:r>
            <a:r>
              <a:rPr lang="en-US" dirty="0">
                <a:effectLst/>
              </a:rPr>
              <a:t> Analysis of the Southern Vowel Shift in Middle TN.” </a:t>
            </a:r>
            <a:r>
              <a:rPr lang="en-US" i="1" dirty="0">
                <a:effectLst/>
              </a:rPr>
              <a:t>LSA Annual Meeting Extended Abstracts</a:t>
            </a:r>
            <a:r>
              <a:rPr lang="en-US" dirty="0">
                <a:effectLst/>
              </a:rPr>
              <a:t> 4 (May 7, 2013): 40. </a:t>
            </a:r>
            <a:r>
              <a:rPr lang="en-US" dirty="0">
                <a:effectLst/>
                <a:hlinkClick r:id="rId8"/>
              </a:rPr>
              <a:t>https://doi.org/10.3765/exabs.v0i0.777</a:t>
            </a:r>
            <a:r>
              <a:rPr lang="en-US" dirty="0">
                <a:effectLst/>
              </a:rPr>
              <a:t>.</a:t>
            </a:r>
          </a:p>
          <a:p>
            <a:pPr marL="117475" indent="-117475"/>
            <a:r>
              <a:rPr lang="en-US" dirty="0">
                <a:effectLst/>
              </a:rPr>
              <a:t>Reed, Paul E. “The Importance of Rootedness in the Study of Appalachian English.” </a:t>
            </a:r>
            <a:r>
              <a:rPr lang="en-US" i="1" dirty="0">
                <a:effectLst/>
              </a:rPr>
              <a:t>American Speech</a:t>
            </a:r>
            <a:r>
              <a:rPr lang="en-US" dirty="0">
                <a:effectLst/>
              </a:rPr>
              <a:t> 95, no. 2 (May 1, 2020): 203–26. </a:t>
            </a:r>
            <a:r>
              <a:rPr lang="en-US" dirty="0">
                <a:effectLst/>
                <a:hlinkClick r:id="rId9"/>
              </a:rPr>
              <a:t>https://doi.org/10.1215/00031283-7706532</a:t>
            </a:r>
            <a:r>
              <a:rPr lang="en-US" dirty="0">
                <a:effectLst/>
              </a:rPr>
              <a:t>.</a:t>
            </a:r>
          </a:p>
          <a:p>
            <a:endParaRPr lang="en-US" dirty="0"/>
          </a:p>
        </p:txBody>
      </p:sp>
      <p:sp>
        <p:nvSpPr>
          <p:cNvPr id="4" name="Title 3">
            <a:extLst>
              <a:ext uri="{FF2B5EF4-FFF2-40B4-BE49-F238E27FC236}">
                <a16:creationId xmlns:a16="http://schemas.microsoft.com/office/drawing/2014/main" id="{95E08966-FFB1-C143-D668-64827C9F0309}"/>
              </a:ext>
            </a:extLst>
          </p:cNvPr>
          <p:cNvSpPr>
            <a:spLocks noGrp="1"/>
          </p:cNvSpPr>
          <p:nvPr>
            <p:ph type="title"/>
          </p:nvPr>
        </p:nvSpPr>
        <p:spPr/>
        <p:txBody>
          <a:bodyPr/>
          <a:lstStyle/>
          <a:p>
            <a:r>
              <a:rPr lang="en-US" dirty="0"/>
              <a:t>References</a:t>
            </a:r>
          </a:p>
        </p:txBody>
      </p:sp>
    </p:spTree>
    <p:extLst>
      <p:ext uri="{BB962C8B-B14F-4D97-AF65-F5344CB8AC3E}">
        <p14:creationId xmlns:p14="http://schemas.microsoft.com/office/powerpoint/2010/main" val="30933738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0EDBB0-051A-3D4D-847D-6F92C5BF1FFC}"/>
              </a:ext>
            </a:extLst>
          </p:cNvPr>
          <p:cNvSpPr>
            <a:spLocks noGrp="1"/>
          </p:cNvSpPr>
          <p:nvPr>
            <p:ph type="body" sz="quarter" idx="12"/>
          </p:nvPr>
        </p:nvSpPr>
        <p:spPr>
          <a:xfrm>
            <a:off x="836035" y="842508"/>
            <a:ext cx="10519929" cy="1343137"/>
          </a:xfrm>
        </p:spPr>
        <p:txBody>
          <a:bodyPr>
            <a:normAutofit/>
          </a:bodyPr>
          <a:lstStyle/>
          <a:p>
            <a:r>
              <a:rPr lang="en-US" dirty="0"/>
              <a:t>The Missionary Voice</a:t>
            </a:r>
          </a:p>
          <a:p>
            <a:r>
              <a:rPr lang="en-US" sz="2800" dirty="0"/>
              <a:t>Perceptions of an Emerging Register</a:t>
            </a:r>
          </a:p>
        </p:txBody>
      </p:sp>
      <p:sp>
        <p:nvSpPr>
          <p:cNvPr id="3" name="Content Placeholder 2">
            <a:extLst>
              <a:ext uri="{FF2B5EF4-FFF2-40B4-BE49-F238E27FC236}">
                <a16:creationId xmlns:a16="http://schemas.microsoft.com/office/drawing/2014/main" id="{71AA11E8-379E-7EBC-7DDF-DC6894B6BB9D}"/>
              </a:ext>
            </a:extLst>
          </p:cNvPr>
          <p:cNvSpPr>
            <a:spLocks noGrp="1"/>
          </p:cNvSpPr>
          <p:nvPr>
            <p:ph sz="quarter" idx="15"/>
          </p:nvPr>
        </p:nvSpPr>
        <p:spPr/>
        <p:txBody>
          <a:bodyPr/>
          <a:lstStyle/>
          <a:p>
            <a:r>
              <a:rPr lang="en-US" dirty="0"/>
              <a:t>98</a:t>
            </a:r>
            <a:r>
              <a:rPr lang="en-US" baseline="30000" dirty="0"/>
              <a:t>th</a:t>
            </a:r>
            <a:r>
              <a:rPr lang="en-US" dirty="0"/>
              <a:t> Annual Meeting of the Linguistics Society of America</a:t>
            </a:r>
          </a:p>
          <a:p>
            <a:r>
              <a:rPr lang="en-US" dirty="0"/>
              <a:t>January 4, 2023</a:t>
            </a:r>
          </a:p>
          <a:p>
            <a:r>
              <a:rPr lang="en-US" dirty="0"/>
              <a:t>New York City, New York</a:t>
            </a:r>
          </a:p>
        </p:txBody>
      </p:sp>
      <p:sp>
        <p:nvSpPr>
          <p:cNvPr id="4" name="Content Placeholder 3">
            <a:extLst>
              <a:ext uri="{FF2B5EF4-FFF2-40B4-BE49-F238E27FC236}">
                <a16:creationId xmlns:a16="http://schemas.microsoft.com/office/drawing/2014/main" id="{CF741BE3-6714-A4AB-DC3D-D15DB0E11757}"/>
              </a:ext>
            </a:extLst>
          </p:cNvPr>
          <p:cNvSpPr>
            <a:spLocks noGrp="1"/>
          </p:cNvSpPr>
          <p:nvPr>
            <p:ph sz="quarter" idx="16"/>
          </p:nvPr>
        </p:nvSpPr>
        <p:spPr>
          <a:xfrm>
            <a:off x="2788022" y="2732001"/>
            <a:ext cx="6615953" cy="1468438"/>
          </a:xfrm>
        </p:spPr>
        <p:txBody>
          <a:bodyPr/>
          <a:lstStyle/>
          <a:p>
            <a:r>
              <a:rPr lang="en-US" sz="2400" dirty="0"/>
              <a:t>Joseph A. Stanley</a:t>
            </a:r>
          </a:p>
          <a:p>
            <a:r>
              <a:rPr lang="en-US" i="1" dirty="0"/>
              <a:t>Brigham Young University</a:t>
            </a:r>
            <a:endParaRPr lang="en-US" dirty="0"/>
          </a:p>
        </p:txBody>
      </p:sp>
      <p:sp>
        <p:nvSpPr>
          <p:cNvPr id="5" name="Rectangle 4">
            <a:extLst>
              <a:ext uri="{FF2B5EF4-FFF2-40B4-BE49-F238E27FC236}">
                <a16:creationId xmlns:a16="http://schemas.microsoft.com/office/drawing/2014/main" id="{134C828F-DAAD-8088-B892-A394537245B7}"/>
              </a:ext>
            </a:extLst>
          </p:cNvPr>
          <p:cNvSpPr/>
          <p:nvPr/>
        </p:nvSpPr>
        <p:spPr>
          <a:xfrm>
            <a:off x="3657598" y="4097003"/>
            <a:ext cx="4876800" cy="18288"/>
          </a:xfrm>
          <a:prstGeom prst="rect">
            <a:avLst/>
          </a:prstGeom>
          <a:solidFill>
            <a:srgbClr val="37609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800">
              <a:ln>
                <a:noFill/>
              </a:ln>
              <a:noFill/>
              <a:latin typeface="Noto Sans Disp" panose="020B0502040504020204" pitchFamily="34" charset="0"/>
              <a:ea typeface="Noto Sans Disp" panose="020B0502040504020204" pitchFamily="34" charset="0"/>
              <a:cs typeface="Noto Sans Disp" panose="020B0502040504020204" pitchFamily="34" charset="0"/>
            </a:endParaRPr>
          </a:p>
        </p:txBody>
      </p:sp>
      <p:sp>
        <p:nvSpPr>
          <p:cNvPr id="6" name="Rectangle 5">
            <a:extLst>
              <a:ext uri="{FF2B5EF4-FFF2-40B4-BE49-F238E27FC236}">
                <a16:creationId xmlns:a16="http://schemas.microsoft.com/office/drawing/2014/main" id="{5F4E74AB-53ED-0112-B6EB-0E34767CFAB9}"/>
              </a:ext>
            </a:extLst>
          </p:cNvPr>
          <p:cNvSpPr/>
          <p:nvPr/>
        </p:nvSpPr>
        <p:spPr>
          <a:xfrm>
            <a:off x="3657598" y="2176501"/>
            <a:ext cx="4876800" cy="18288"/>
          </a:xfrm>
          <a:prstGeom prst="rect">
            <a:avLst/>
          </a:prstGeom>
          <a:solidFill>
            <a:srgbClr val="37609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800">
              <a:ln>
                <a:noFill/>
              </a:ln>
              <a:noFill/>
              <a:latin typeface="Noto Sans Disp" panose="020B0502040504020204" pitchFamily="34" charset="0"/>
              <a:ea typeface="Noto Sans Disp" panose="020B0502040504020204" pitchFamily="34" charset="0"/>
              <a:cs typeface="Noto Sans Disp" panose="020B0502040504020204" pitchFamily="34" charset="0"/>
            </a:endParaRPr>
          </a:p>
        </p:txBody>
      </p:sp>
      <p:sp>
        <p:nvSpPr>
          <p:cNvPr id="7" name="Content Placeholder 3">
            <a:extLst>
              <a:ext uri="{FF2B5EF4-FFF2-40B4-BE49-F238E27FC236}">
                <a16:creationId xmlns:a16="http://schemas.microsoft.com/office/drawing/2014/main" id="{50C8C628-4F22-AABD-F2F8-0AFD0A7DFF4F}"/>
              </a:ext>
            </a:extLst>
          </p:cNvPr>
          <p:cNvSpPr txBox="1">
            <a:spLocks/>
          </p:cNvSpPr>
          <p:nvPr/>
        </p:nvSpPr>
        <p:spPr>
          <a:xfrm>
            <a:off x="1990445" y="2741145"/>
            <a:ext cx="2464730" cy="1468438"/>
          </a:xfrm>
          <a:prstGeom prst="rect">
            <a:avLst/>
          </a:prstGeom>
        </p:spPr>
        <p:txBody>
          <a:bodyPr/>
          <a:lstStyle>
            <a:lvl1pPr marL="0" indent="0" algn="ctr" defTabSz="457200" rtl="0" eaLnBrk="1" latinLnBrk="0" hangingPunct="1">
              <a:spcBef>
                <a:spcPct val="20000"/>
              </a:spcBef>
              <a:buFont typeface="Arial"/>
              <a:buNone/>
              <a:defRPr sz="1800" kern="1200">
                <a:solidFill>
                  <a:schemeClr val="tx1"/>
                </a:solidFill>
                <a:latin typeface="Iowan Old Style Roman" panose="02040602040506020204" pitchFamily="18" charset="77"/>
                <a:ea typeface="Noto Sans Disp" panose="020B0502040504020204" pitchFamily="34" charset="0"/>
                <a:cs typeface="Noto Sans Disp" panose="020B0502040504020204" pitchFamily="34" charset="0"/>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latin typeface="Avenir Book" panose="02000503020000020003" pitchFamily="2" charset="0"/>
              </a:rPr>
              <a:t>Josh Stevenson</a:t>
            </a:r>
          </a:p>
          <a:p>
            <a:r>
              <a:rPr lang="en-US" i="1" dirty="0">
                <a:latin typeface="Avenir Book" panose="02000503020000020003" pitchFamily="2" charset="0"/>
              </a:rPr>
              <a:t>University of Virginia</a:t>
            </a:r>
            <a:endParaRPr lang="en-US" dirty="0">
              <a:latin typeface="Avenir Book" panose="02000503020000020003" pitchFamily="2" charset="0"/>
            </a:endParaRPr>
          </a:p>
        </p:txBody>
      </p:sp>
      <p:sp>
        <p:nvSpPr>
          <p:cNvPr id="8" name="Content Placeholder 3">
            <a:extLst>
              <a:ext uri="{FF2B5EF4-FFF2-40B4-BE49-F238E27FC236}">
                <a16:creationId xmlns:a16="http://schemas.microsoft.com/office/drawing/2014/main" id="{35956875-A917-6919-460C-D8931CEE7972}"/>
              </a:ext>
            </a:extLst>
          </p:cNvPr>
          <p:cNvSpPr txBox="1">
            <a:spLocks/>
          </p:cNvSpPr>
          <p:nvPr/>
        </p:nvSpPr>
        <p:spPr>
          <a:xfrm>
            <a:off x="7566778" y="2741145"/>
            <a:ext cx="3501694" cy="1468438"/>
          </a:xfrm>
          <a:prstGeom prst="rect">
            <a:avLst/>
          </a:prstGeom>
        </p:spPr>
        <p:txBody>
          <a:bodyPr/>
          <a:lstStyle>
            <a:lvl1pPr marL="0" indent="0" algn="ctr" defTabSz="457200" rtl="0" eaLnBrk="1" latinLnBrk="0" hangingPunct="1">
              <a:spcBef>
                <a:spcPct val="20000"/>
              </a:spcBef>
              <a:buFont typeface="Arial"/>
              <a:buNone/>
              <a:defRPr sz="1800" kern="1200">
                <a:solidFill>
                  <a:schemeClr val="tx1"/>
                </a:solidFill>
                <a:latin typeface="Iowan Old Style Roman" panose="02040602040506020204" pitchFamily="18" charset="77"/>
                <a:ea typeface="Noto Sans Disp" panose="020B0502040504020204" pitchFamily="34" charset="0"/>
                <a:cs typeface="Noto Sans Disp" panose="020B0502040504020204" pitchFamily="34" charset="0"/>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latin typeface="Avenir Book" panose="02000503020000020003" pitchFamily="2" charset="0"/>
              </a:rPr>
              <a:t>Wendy Baker-</a:t>
            </a:r>
            <a:r>
              <a:rPr lang="en-US" sz="2400" dirty="0" err="1">
                <a:latin typeface="Avenir Book" panose="02000503020000020003" pitchFamily="2" charset="0"/>
              </a:rPr>
              <a:t>Smemoe</a:t>
            </a:r>
            <a:endParaRPr lang="en-US" sz="2400" dirty="0">
              <a:latin typeface="Avenir Book" panose="02000503020000020003" pitchFamily="2" charset="0"/>
            </a:endParaRPr>
          </a:p>
          <a:p>
            <a:r>
              <a:rPr lang="en-US" i="1" dirty="0">
                <a:latin typeface="Avenir Book" panose="02000503020000020003" pitchFamily="2" charset="0"/>
              </a:rPr>
              <a:t>Brigham Young University</a:t>
            </a:r>
            <a:endParaRPr lang="en-US" dirty="0">
              <a:latin typeface="Avenir Book" panose="02000503020000020003" pitchFamily="2" charset="0"/>
            </a:endParaRPr>
          </a:p>
        </p:txBody>
      </p:sp>
    </p:spTree>
    <p:extLst>
      <p:ext uri="{BB962C8B-B14F-4D97-AF65-F5344CB8AC3E}">
        <p14:creationId xmlns:p14="http://schemas.microsoft.com/office/powerpoint/2010/main" val="1268471615"/>
      </p:ext>
    </p:extLst>
  </p:cSld>
  <p:clrMapOvr>
    <a:masterClrMapping/>
  </p:clrMapOvr>
  <p:extLst>
    <p:ext uri="{6950BFC3-D8DA-4A85-94F7-54DA5524770B}">
      <p188:commentRel xmlns:p188="http://schemas.microsoft.com/office/powerpoint/2018/8/main" r:id="rId3"/>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0D32E9A-3609-C0B1-867B-C3CE5191FD39}"/>
              </a:ext>
            </a:extLst>
          </p:cNvPr>
          <p:cNvSpPr>
            <a:spLocks noGrp="1"/>
          </p:cNvSpPr>
          <p:nvPr>
            <p:ph type="sldNum" sz="quarter" idx="11"/>
          </p:nvPr>
        </p:nvSpPr>
        <p:spPr/>
        <p:txBody>
          <a:bodyPr/>
          <a:lstStyle/>
          <a:p>
            <a:fld id="{2F4E2E3C-FF33-FC45-91A9-BDC48E1E835D}" type="slidenum">
              <a:rPr lang="en-US" smtClean="0"/>
              <a:pPr/>
              <a:t>27</a:t>
            </a:fld>
            <a:endParaRPr lang="en-US" dirty="0"/>
          </a:p>
        </p:txBody>
      </p:sp>
      <p:sp>
        <p:nvSpPr>
          <p:cNvPr id="3" name="Text Placeholder 2">
            <a:extLst>
              <a:ext uri="{FF2B5EF4-FFF2-40B4-BE49-F238E27FC236}">
                <a16:creationId xmlns:a16="http://schemas.microsoft.com/office/drawing/2014/main" id="{B60980F7-D0D8-6854-16A6-D29A13FD7CA0}"/>
              </a:ext>
            </a:extLst>
          </p:cNvPr>
          <p:cNvSpPr>
            <a:spLocks noGrp="1"/>
          </p:cNvSpPr>
          <p:nvPr>
            <p:ph type="body" sz="quarter" idx="12"/>
          </p:nvPr>
        </p:nvSpPr>
        <p:spPr/>
        <p:txBody>
          <a:bodyPr>
            <a:normAutofit lnSpcReduction="10000"/>
          </a:bodyPr>
          <a:lstStyle/>
          <a:p>
            <a:r>
              <a:rPr lang="en-US" dirty="0"/>
              <a:t>Bonus Slides</a:t>
            </a:r>
          </a:p>
        </p:txBody>
      </p:sp>
    </p:spTree>
    <p:extLst>
      <p:ext uri="{BB962C8B-B14F-4D97-AF65-F5344CB8AC3E}">
        <p14:creationId xmlns:p14="http://schemas.microsoft.com/office/powerpoint/2010/main" val="4443194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5DEF1E3-92F7-E50D-EE43-91FBD1B7CA0E}"/>
              </a:ext>
            </a:extLst>
          </p:cNvPr>
          <p:cNvSpPr>
            <a:spLocks noGrp="1"/>
          </p:cNvSpPr>
          <p:nvPr>
            <p:ph type="sldNum" sz="quarter" idx="11"/>
          </p:nvPr>
        </p:nvSpPr>
        <p:spPr>
          <a:prstGeom prst="rect">
            <a:avLst/>
          </a:prstGeom>
        </p:spPr>
        <p:txBody>
          <a:bodyPr/>
          <a:lstStyle/>
          <a:p>
            <a:fld id="{2F4E2E3C-FF33-FC45-91A9-BDC48E1E835D}" type="slidenum">
              <a:rPr lang="en-US" smtClean="0"/>
              <a:pPr/>
              <a:t>28</a:t>
            </a:fld>
            <a:endParaRPr lang="en-US" dirty="0"/>
          </a:p>
        </p:txBody>
      </p:sp>
      <p:sp>
        <p:nvSpPr>
          <p:cNvPr id="4" name="Title 3">
            <a:extLst>
              <a:ext uri="{FF2B5EF4-FFF2-40B4-BE49-F238E27FC236}">
                <a16:creationId xmlns:a16="http://schemas.microsoft.com/office/drawing/2014/main" id="{0CA20FEB-4EEC-1B90-ABA6-7E2FE55F4819}"/>
              </a:ext>
            </a:extLst>
          </p:cNvPr>
          <p:cNvSpPr>
            <a:spLocks noGrp="1"/>
          </p:cNvSpPr>
          <p:nvPr>
            <p:ph type="title"/>
          </p:nvPr>
        </p:nvSpPr>
        <p:spPr>
          <a:prstGeom prst="rect">
            <a:avLst/>
          </a:prstGeom>
        </p:spPr>
        <p:txBody>
          <a:bodyPr/>
          <a:lstStyle/>
          <a:p>
            <a:r>
              <a:rPr lang="en-US" dirty="0"/>
              <a:t>participant demographics (study 1)</a:t>
            </a:r>
          </a:p>
        </p:txBody>
      </p:sp>
      <p:pic>
        <p:nvPicPr>
          <p:cNvPr id="8" name="Picture 7">
            <a:extLst>
              <a:ext uri="{FF2B5EF4-FFF2-40B4-BE49-F238E27FC236}">
                <a16:creationId xmlns:a16="http://schemas.microsoft.com/office/drawing/2014/main" id="{1FB90733-40E3-D0A0-73D5-212CFD19C46B}"/>
              </a:ext>
            </a:extLst>
          </p:cNvPr>
          <p:cNvPicPr>
            <a:picLocks noChangeAspect="1"/>
          </p:cNvPicPr>
          <p:nvPr/>
        </p:nvPicPr>
        <p:blipFill>
          <a:blip r:embed="rId2"/>
          <a:srcRect/>
          <a:stretch/>
        </p:blipFill>
        <p:spPr>
          <a:xfrm>
            <a:off x="12700" y="1201972"/>
            <a:ext cx="6083300" cy="2514600"/>
          </a:xfrm>
          <a:prstGeom prst="rect">
            <a:avLst/>
          </a:prstGeom>
          <a:ln>
            <a:solidFill>
              <a:schemeClr val="tx1">
                <a:lumMod val="75000"/>
                <a:lumOff val="25000"/>
              </a:schemeClr>
            </a:solidFill>
          </a:ln>
        </p:spPr>
      </p:pic>
      <p:pic>
        <p:nvPicPr>
          <p:cNvPr id="11" name="Picture 10">
            <a:extLst>
              <a:ext uri="{FF2B5EF4-FFF2-40B4-BE49-F238E27FC236}">
                <a16:creationId xmlns:a16="http://schemas.microsoft.com/office/drawing/2014/main" id="{542ED1ED-BF74-45A2-3ABE-AD072A67F20D}"/>
              </a:ext>
            </a:extLst>
          </p:cNvPr>
          <p:cNvPicPr>
            <a:picLocks noChangeAspect="1"/>
          </p:cNvPicPr>
          <p:nvPr/>
        </p:nvPicPr>
        <p:blipFill>
          <a:blip r:embed="rId3"/>
          <a:srcRect/>
          <a:stretch/>
        </p:blipFill>
        <p:spPr>
          <a:xfrm>
            <a:off x="12700" y="3716572"/>
            <a:ext cx="6083300" cy="2514600"/>
          </a:xfrm>
          <a:prstGeom prst="rect">
            <a:avLst/>
          </a:prstGeom>
          <a:ln>
            <a:solidFill>
              <a:schemeClr val="tx1">
                <a:lumMod val="75000"/>
                <a:lumOff val="25000"/>
              </a:schemeClr>
            </a:solidFill>
          </a:ln>
        </p:spPr>
      </p:pic>
      <p:pic>
        <p:nvPicPr>
          <p:cNvPr id="13" name="Picture 12">
            <a:extLst>
              <a:ext uri="{FF2B5EF4-FFF2-40B4-BE49-F238E27FC236}">
                <a16:creationId xmlns:a16="http://schemas.microsoft.com/office/drawing/2014/main" id="{0CF48BBA-CAA0-0997-14F0-3CDDDFA14F9B}"/>
              </a:ext>
            </a:extLst>
          </p:cNvPr>
          <p:cNvPicPr>
            <a:picLocks noChangeAspect="1"/>
          </p:cNvPicPr>
          <p:nvPr/>
        </p:nvPicPr>
        <p:blipFill>
          <a:blip r:embed="rId4"/>
          <a:srcRect/>
          <a:stretch/>
        </p:blipFill>
        <p:spPr>
          <a:xfrm>
            <a:off x="6096000" y="1201972"/>
            <a:ext cx="6083300" cy="2514600"/>
          </a:xfrm>
          <a:prstGeom prst="rect">
            <a:avLst/>
          </a:prstGeom>
          <a:ln>
            <a:solidFill>
              <a:schemeClr val="tx1">
                <a:lumMod val="75000"/>
                <a:lumOff val="25000"/>
              </a:schemeClr>
            </a:solidFill>
          </a:ln>
        </p:spPr>
      </p:pic>
      <p:pic>
        <p:nvPicPr>
          <p:cNvPr id="16" name="Picture 15">
            <a:extLst>
              <a:ext uri="{FF2B5EF4-FFF2-40B4-BE49-F238E27FC236}">
                <a16:creationId xmlns:a16="http://schemas.microsoft.com/office/drawing/2014/main" id="{80D9EC6E-15DE-9522-22E6-04350BEB5E86}"/>
              </a:ext>
            </a:extLst>
          </p:cNvPr>
          <p:cNvPicPr>
            <a:picLocks noChangeAspect="1"/>
          </p:cNvPicPr>
          <p:nvPr/>
        </p:nvPicPr>
        <p:blipFill>
          <a:blip r:embed="rId5"/>
          <a:stretch>
            <a:fillRect/>
          </a:stretch>
        </p:blipFill>
        <p:spPr>
          <a:xfrm>
            <a:off x="6096000" y="3716572"/>
            <a:ext cx="6083300" cy="2514600"/>
          </a:xfrm>
          <a:prstGeom prst="rect">
            <a:avLst/>
          </a:prstGeom>
          <a:ln>
            <a:solidFill>
              <a:schemeClr val="tx1">
                <a:lumMod val="75000"/>
                <a:lumOff val="25000"/>
              </a:schemeClr>
            </a:solidFill>
          </a:ln>
        </p:spPr>
      </p:pic>
    </p:spTree>
    <p:extLst>
      <p:ext uri="{BB962C8B-B14F-4D97-AF65-F5344CB8AC3E}">
        <p14:creationId xmlns:p14="http://schemas.microsoft.com/office/powerpoint/2010/main" val="35972459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1A1E20-8845-0333-0879-A04443113C6B}"/>
              </a:ext>
            </a:extLst>
          </p:cNvPr>
          <p:cNvSpPr>
            <a:spLocks noGrp="1"/>
          </p:cNvSpPr>
          <p:nvPr>
            <p:ph type="sldNum" sz="quarter" idx="11"/>
          </p:nvPr>
        </p:nvSpPr>
        <p:spPr/>
        <p:txBody>
          <a:bodyPr/>
          <a:lstStyle/>
          <a:p>
            <a:fld id="{2F4E2E3C-FF33-FC45-91A9-BDC48E1E835D}" type="slidenum">
              <a:rPr lang="en-US" smtClean="0"/>
              <a:pPr/>
              <a:t>29</a:t>
            </a:fld>
            <a:endParaRPr lang="en-US" dirty="0"/>
          </a:p>
        </p:txBody>
      </p:sp>
      <p:sp>
        <p:nvSpPr>
          <p:cNvPr id="3" name="Title 2">
            <a:extLst>
              <a:ext uri="{FF2B5EF4-FFF2-40B4-BE49-F238E27FC236}">
                <a16:creationId xmlns:a16="http://schemas.microsoft.com/office/drawing/2014/main" id="{EAB9D94F-64BB-122F-3F1D-13EF977D4523}"/>
              </a:ext>
            </a:extLst>
          </p:cNvPr>
          <p:cNvSpPr>
            <a:spLocks noGrp="1"/>
          </p:cNvSpPr>
          <p:nvPr>
            <p:ph type="title"/>
          </p:nvPr>
        </p:nvSpPr>
        <p:spPr/>
        <p:txBody>
          <a:bodyPr/>
          <a:lstStyle/>
          <a:p>
            <a:r>
              <a:rPr lang="en-US" dirty="0"/>
              <a:t>participant demographics (study 2)</a:t>
            </a:r>
          </a:p>
        </p:txBody>
      </p:sp>
      <p:pic>
        <p:nvPicPr>
          <p:cNvPr id="5" name="Picture 4">
            <a:extLst>
              <a:ext uri="{FF2B5EF4-FFF2-40B4-BE49-F238E27FC236}">
                <a16:creationId xmlns:a16="http://schemas.microsoft.com/office/drawing/2014/main" id="{D938C727-5321-6D98-DCC6-B895EFE430A7}"/>
              </a:ext>
            </a:extLst>
          </p:cNvPr>
          <p:cNvPicPr>
            <a:picLocks noChangeAspect="1"/>
          </p:cNvPicPr>
          <p:nvPr/>
        </p:nvPicPr>
        <p:blipFill>
          <a:blip r:embed="rId2"/>
          <a:stretch>
            <a:fillRect/>
          </a:stretch>
        </p:blipFill>
        <p:spPr>
          <a:xfrm>
            <a:off x="0" y="1195982"/>
            <a:ext cx="6083300" cy="2514600"/>
          </a:xfrm>
          <a:prstGeom prst="rect">
            <a:avLst/>
          </a:prstGeom>
          <a:ln>
            <a:solidFill>
              <a:schemeClr val="tx1">
                <a:lumMod val="75000"/>
                <a:lumOff val="25000"/>
              </a:schemeClr>
            </a:solidFill>
          </a:ln>
        </p:spPr>
      </p:pic>
      <p:pic>
        <p:nvPicPr>
          <p:cNvPr id="7" name="Picture 6">
            <a:extLst>
              <a:ext uri="{FF2B5EF4-FFF2-40B4-BE49-F238E27FC236}">
                <a16:creationId xmlns:a16="http://schemas.microsoft.com/office/drawing/2014/main" id="{8CD4C213-1EEA-6355-E4ED-CF46CF1AB41F}"/>
              </a:ext>
            </a:extLst>
          </p:cNvPr>
          <p:cNvPicPr>
            <a:picLocks noChangeAspect="1"/>
          </p:cNvPicPr>
          <p:nvPr/>
        </p:nvPicPr>
        <p:blipFill>
          <a:blip r:embed="rId3"/>
          <a:stretch>
            <a:fillRect/>
          </a:stretch>
        </p:blipFill>
        <p:spPr>
          <a:xfrm>
            <a:off x="6096000" y="1195982"/>
            <a:ext cx="6083300" cy="2514600"/>
          </a:xfrm>
          <a:prstGeom prst="rect">
            <a:avLst/>
          </a:prstGeom>
          <a:ln>
            <a:solidFill>
              <a:schemeClr val="tx1">
                <a:lumMod val="75000"/>
                <a:lumOff val="25000"/>
              </a:schemeClr>
            </a:solidFill>
          </a:ln>
        </p:spPr>
      </p:pic>
      <p:pic>
        <p:nvPicPr>
          <p:cNvPr id="9" name="Picture 8">
            <a:extLst>
              <a:ext uri="{FF2B5EF4-FFF2-40B4-BE49-F238E27FC236}">
                <a16:creationId xmlns:a16="http://schemas.microsoft.com/office/drawing/2014/main" id="{D0636289-2B9D-27CE-8810-A1C93A73FE28}"/>
              </a:ext>
            </a:extLst>
          </p:cNvPr>
          <p:cNvPicPr>
            <a:picLocks noChangeAspect="1"/>
          </p:cNvPicPr>
          <p:nvPr/>
        </p:nvPicPr>
        <p:blipFill>
          <a:blip r:embed="rId4"/>
          <a:stretch>
            <a:fillRect/>
          </a:stretch>
        </p:blipFill>
        <p:spPr>
          <a:xfrm>
            <a:off x="6095450" y="3710582"/>
            <a:ext cx="6083300" cy="2514600"/>
          </a:xfrm>
          <a:prstGeom prst="rect">
            <a:avLst/>
          </a:prstGeom>
          <a:ln>
            <a:solidFill>
              <a:schemeClr val="tx1">
                <a:lumMod val="75000"/>
                <a:lumOff val="25000"/>
              </a:schemeClr>
            </a:solidFill>
          </a:ln>
        </p:spPr>
      </p:pic>
      <p:pic>
        <p:nvPicPr>
          <p:cNvPr id="11" name="Picture 10">
            <a:extLst>
              <a:ext uri="{FF2B5EF4-FFF2-40B4-BE49-F238E27FC236}">
                <a16:creationId xmlns:a16="http://schemas.microsoft.com/office/drawing/2014/main" id="{4B52AF1B-C085-68CA-ADFF-F0F5B5995294}"/>
              </a:ext>
            </a:extLst>
          </p:cNvPr>
          <p:cNvPicPr>
            <a:picLocks noChangeAspect="1"/>
          </p:cNvPicPr>
          <p:nvPr/>
        </p:nvPicPr>
        <p:blipFill>
          <a:blip r:embed="rId5"/>
          <a:srcRect/>
          <a:stretch/>
        </p:blipFill>
        <p:spPr>
          <a:xfrm>
            <a:off x="0" y="3717844"/>
            <a:ext cx="6083300" cy="2514600"/>
          </a:xfrm>
          <a:prstGeom prst="rect">
            <a:avLst/>
          </a:prstGeom>
          <a:ln>
            <a:solidFill>
              <a:schemeClr val="tx1">
                <a:lumMod val="75000"/>
                <a:lumOff val="25000"/>
              </a:schemeClr>
            </a:solidFill>
          </a:ln>
        </p:spPr>
      </p:pic>
    </p:spTree>
    <p:extLst>
      <p:ext uri="{BB962C8B-B14F-4D97-AF65-F5344CB8AC3E}">
        <p14:creationId xmlns:p14="http://schemas.microsoft.com/office/powerpoint/2010/main" val="625051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759EFB-CEE6-E279-D441-3D16E4D8DEF8}"/>
              </a:ext>
            </a:extLst>
          </p:cNvPr>
          <p:cNvSpPr>
            <a:spLocks noGrp="1"/>
          </p:cNvSpPr>
          <p:nvPr>
            <p:ph type="sldNum" sz="quarter" idx="11"/>
          </p:nvPr>
        </p:nvSpPr>
        <p:spPr/>
        <p:txBody>
          <a:bodyPr/>
          <a:lstStyle/>
          <a:p>
            <a:fld id="{2F4E2E3C-FF33-FC45-91A9-BDC48E1E835D}" type="slidenum">
              <a:rPr lang="en-US" smtClean="0"/>
              <a:pPr/>
              <a:t>3</a:t>
            </a:fld>
            <a:endParaRPr lang="en-US" dirty="0"/>
          </a:p>
        </p:txBody>
      </p:sp>
      <p:sp>
        <p:nvSpPr>
          <p:cNvPr id="6" name="Content Placeholder 5">
            <a:extLst>
              <a:ext uri="{FF2B5EF4-FFF2-40B4-BE49-F238E27FC236}">
                <a16:creationId xmlns:a16="http://schemas.microsoft.com/office/drawing/2014/main" id="{DF80797D-5C60-1732-CF51-A8AEAFE502BB}"/>
              </a:ext>
            </a:extLst>
          </p:cNvPr>
          <p:cNvSpPr>
            <a:spLocks noGrp="1"/>
          </p:cNvSpPr>
          <p:nvPr>
            <p:ph idx="1"/>
          </p:nvPr>
        </p:nvSpPr>
        <p:spPr/>
        <p:txBody>
          <a:bodyPr/>
          <a:lstStyle/>
          <a:p>
            <a:r>
              <a:rPr lang="en-US" dirty="0"/>
              <a:t>Per 3</a:t>
            </a:r>
            <a:r>
              <a:rPr lang="en-US" baseline="30000" dirty="0"/>
              <a:t>rd</a:t>
            </a:r>
            <a:r>
              <a:rPr lang="en-US" dirty="0"/>
              <a:t> Wave sociolinguistics, identity expression happens through language.</a:t>
            </a:r>
          </a:p>
          <a:p>
            <a:pPr lvl="1"/>
            <a:r>
              <a:rPr lang="en-US" dirty="0"/>
              <a:t>Orientation towards a place</a:t>
            </a:r>
            <a:r>
              <a:rPr lang="en-US" sz="1200" dirty="0"/>
              <a:t> (Reed 2020, Carmichael 2017)</a:t>
            </a:r>
          </a:p>
          <a:p>
            <a:pPr lvl="1"/>
            <a:r>
              <a:rPr lang="en-US" dirty="0"/>
              <a:t>Ethnic identity</a:t>
            </a:r>
            <a:r>
              <a:rPr lang="en-US" sz="1200" dirty="0"/>
              <a:t> (</a:t>
            </a:r>
            <a:r>
              <a:rPr lang="en-US" sz="1200" dirty="0" err="1"/>
              <a:t>Grieser</a:t>
            </a:r>
            <a:r>
              <a:rPr lang="en-US" sz="1200" dirty="0"/>
              <a:t> 2022, Rodríguez 2022, Cheng, Jeon, &amp; Kim 2023)</a:t>
            </a:r>
          </a:p>
          <a:p>
            <a:pPr lvl="1"/>
            <a:r>
              <a:rPr lang="en-US" dirty="0"/>
              <a:t>Sexual orientation</a:t>
            </a:r>
            <a:r>
              <a:rPr lang="en-US" sz="1200" dirty="0"/>
              <a:t> (</a:t>
            </a:r>
            <a:r>
              <a:rPr lang="en-US" sz="1200" dirty="0" err="1"/>
              <a:t>Podesva</a:t>
            </a:r>
            <a:r>
              <a:rPr lang="en-US" sz="1200" dirty="0"/>
              <a:t> 2007)</a:t>
            </a:r>
          </a:p>
          <a:p>
            <a:pPr lvl="1"/>
            <a:r>
              <a:rPr lang="en-US" dirty="0"/>
              <a:t>Upward mobility</a:t>
            </a:r>
            <a:r>
              <a:rPr lang="en-US" sz="1200" dirty="0"/>
              <a:t> (</a:t>
            </a:r>
            <a:r>
              <a:rPr lang="en-US" sz="1200" dirty="0" err="1"/>
              <a:t>Labov</a:t>
            </a:r>
            <a:r>
              <a:rPr lang="en-US" sz="1200" dirty="0"/>
              <a:t> 1963, Eckert 1989)</a:t>
            </a:r>
          </a:p>
          <a:p>
            <a:pPr lvl="1"/>
            <a:r>
              <a:rPr lang="en-US" dirty="0"/>
              <a:t>Political orientation</a:t>
            </a:r>
            <a:r>
              <a:rPr lang="en-US" sz="1200" dirty="0"/>
              <a:t> (</a:t>
            </a:r>
            <a:r>
              <a:rPr lang="en-US" sz="1200" dirty="0" err="1"/>
              <a:t>Schrimpf</a:t>
            </a:r>
            <a:r>
              <a:rPr lang="en-US" sz="1200" dirty="0"/>
              <a:t> 2013, Hall-Lew, Coppock, &amp; Starr 2010)</a:t>
            </a:r>
          </a:p>
          <a:p>
            <a:pPr lvl="1"/>
            <a:r>
              <a:rPr lang="en-US" dirty="0"/>
              <a:t>“Country” ideology</a:t>
            </a:r>
            <a:r>
              <a:rPr lang="en-US" sz="1200" dirty="0"/>
              <a:t> (Hall-Lew &amp; Stevens 2012, </a:t>
            </a:r>
            <a:r>
              <a:rPr lang="en-US" sz="1200" dirty="0" err="1"/>
              <a:t>Podesva</a:t>
            </a:r>
            <a:r>
              <a:rPr lang="en-US" sz="1200" dirty="0"/>
              <a:t> et al 2015)</a:t>
            </a:r>
          </a:p>
          <a:p>
            <a:pPr lvl="1"/>
            <a:endParaRPr lang="en-US" dirty="0"/>
          </a:p>
          <a:p>
            <a:r>
              <a:rPr lang="en-US" dirty="0"/>
              <a:t>Widespread usage &gt; Association &gt; Indexical </a:t>
            </a:r>
          </a:p>
          <a:p>
            <a:pPr lvl="1"/>
            <a:r>
              <a:rPr lang="en-US" dirty="0"/>
              <a:t>Missionary slang certainly spreads</a:t>
            </a:r>
            <a:r>
              <a:rPr lang="en-US" sz="1200" dirty="0"/>
              <a:t> (Nygaard 2022)</a:t>
            </a:r>
          </a:p>
          <a:p>
            <a:pPr lvl="1"/>
            <a:r>
              <a:rPr lang="en-US" dirty="0"/>
              <a:t>What about phonetic variants?</a:t>
            </a:r>
          </a:p>
          <a:p>
            <a:pPr lvl="1"/>
            <a:endParaRPr lang="en-US" dirty="0"/>
          </a:p>
        </p:txBody>
      </p:sp>
      <p:sp>
        <p:nvSpPr>
          <p:cNvPr id="5" name="Title 4">
            <a:extLst>
              <a:ext uri="{FF2B5EF4-FFF2-40B4-BE49-F238E27FC236}">
                <a16:creationId xmlns:a16="http://schemas.microsoft.com/office/drawing/2014/main" id="{C886BAC2-A3D4-446D-33EF-5E6F50DC9DEB}"/>
              </a:ext>
            </a:extLst>
          </p:cNvPr>
          <p:cNvSpPr>
            <a:spLocks noGrp="1"/>
          </p:cNvSpPr>
          <p:nvPr>
            <p:ph type="title"/>
          </p:nvPr>
        </p:nvSpPr>
        <p:spPr/>
        <p:txBody>
          <a:bodyPr/>
          <a:lstStyle/>
          <a:p>
            <a:r>
              <a:rPr lang="en-US" dirty="0"/>
              <a:t>Identity and Language</a:t>
            </a:r>
          </a:p>
        </p:txBody>
      </p:sp>
    </p:spTree>
    <p:extLst>
      <p:ext uri="{BB962C8B-B14F-4D97-AF65-F5344CB8AC3E}">
        <p14:creationId xmlns:p14="http://schemas.microsoft.com/office/powerpoint/2010/main" val="2766025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62516D-9D29-FD5B-F353-D3314F774A61}"/>
              </a:ext>
            </a:extLst>
          </p:cNvPr>
          <p:cNvSpPr>
            <a:spLocks noGrp="1"/>
          </p:cNvSpPr>
          <p:nvPr>
            <p:ph type="sldNum" sz="quarter" idx="11"/>
          </p:nvPr>
        </p:nvSpPr>
        <p:spPr/>
        <p:txBody>
          <a:bodyPr/>
          <a:lstStyle/>
          <a:p>
            <a:fld id="{2F4E2E3C-FF33-FC45-91A9-BDC48E1E835D}" type="slidenum">
              <a:rPr lang="en-US" smtClean="0"/>
              <a:pPr/>
              <a:t>4</a:t>
            </a:fld>
            <a:endParaRPr lang="en-US" dirty="0"/>
          </a:p>
        </p:txBody>
      </p:sp>
      <p:sp>
        <p:nvSpPr>
          <p:cNvPr id="5" name="Content Placeholder 4">
            <a:extLst>
              <a:ext uri="{FF2B5EF4-FFF2-40B4-BE49-F238E27FC236}">
                <a16:creationId xmlns:a16="http://schemas.microsoft.com/office/drawing/2014/main" id="{AB277241-4B8B-BD6F-A9D4-C1F0BF5E9F59}"/>
              </a:ext>
            </a:extLst>
          </p:cNvPr>
          <p:cNvSpPr>
            <a:spLocks noGrp="1"/>
          </p:cNvSpPr>
          <p:nvPr>
            <p:ph idx="1"/>
          </p:nvPr>
        </p:nvSpPr>
        <p:spPr/>
        <p:txBody>
          <a:bodyPr/>
          <a:lstStyle/>
          <a:p>
            <a:r>
              <a:rPr lang="en-US" sz="2800" dirty="0"/>
              <a:t>Is there a “Missionary Voice”?</a:t>
            </a:r>
          </a:p>
          <a:p>
            <a:endParaRPr lang="en-US" sz="2800" dirty="0"/>
          </a:p>
          <a:p>
            <a:r>
              <a:rPr lang="en-US" sz="2800" dirty="0"/>
              <a:t>Can Latter-day Saints hear it?</a:t>
            </a:r>
          </a:p>
          <a:p>
            <a:endParaRPr lang="en-US" sz="2800" dirty="0"/>
          </a:p>
          <a:p>
            <a:r>
              <a:rPr lang="en-US" sz="2800" dirty="0"/>
              <a:t>What are the acoustic correlates of Missionary Voice</a:t>
            </a:r>
            <a:r>
              <a:rPr lang="en-US" dirty="0"/>
              <a:t>?</a:t>
            </a:r>
          </a:p>
        </p:txBody>
      </p:sp>
    </p:spTree>
    <p:extLst>
      <p:ext uri="{BB962C8B-B14F-4D97-AF65-F5344CB8AC3E}">
        <p14:creationId xmlns:p14="http://schemas.microsoft.com/office/powerpoint/2010/main" val="2718245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86BE85-0A75-32AC-299A-85E705C57BFB}"/>
              </a:ext>
            </a:extLst>
          </p:cNvPr>
          <p:cNvSpPr>
            <a:spLocks noGrp="1"/>
          </p:cNvSpPr>
          <p:nvPr>
            <p:ph type="sldNum" sz="quarter" idx="11"/>
          </p:nvPr>
        </p:nvSpPr>
        <p:spPr>
          <a:xfrm>
            <a:off x="10931409" y="6356351"/>
            <a:ext cx="650991" cy="365125"/>
          </a:xfrm>
        </p:spPr>
        <p:txBody>
          <a:bodyPr/>
          <a:lstStyle/>
          <a:p>
            <a:fld id="{2F4E2E3C-FF33-FC45-91A9-BDC48E1E835D}" type="slidenum">
              <a:rPr lang="en-US" smtClean="0"/>
              <a:pPr/>
              <a:t>5</a:t>
            </a:fld>
            <a:endParaRPr lang="en-US" dirty="0"/>
          </a:p>
        </p:txBody>
      </p:sp>
      <p:sp>
        <p:nvSpPr>
          <p:cNvPr id="8" name="Text Placeholder 7">
            <a:extLst>
              <a:ext uri="{FF2B5EF4-FFF2-40B4-BE49-F238E27FC236}">
                <a16:creationId xmlns:a16="http://schemas.microsoft.com/office/drawing/2014/main" id="{D192E966-0795-6623-02B1-F7F97383292A}"/>
              </a:ext>
            </a:extLst>
          </p:cNvPr>
          <p:cNvSpPr>
            <a:spLocks noGrp="1"/>
          </p:cNvSpPr>
          <p:nvPr>
            <p:ph type="body" sz="quarter" idx="12"/>
          </p:nvPr>
        </p:nvSpPr>
        <p:spPr/>
        <p:txBody>
          <a:bodyPr>
            <a:normAutofit lnSpcReduction="10000"/>
          </a:bodyPr>
          <a:lstStyle/>
          <a:p>
            <a:r>
              <a:rPr lang="en-US" dirty="0"/>
              <a:t>Study 1: Eliciting Impressions</a:t>
            </a:r>
          </a:p>
        </p:txBody>
      </p:sp>
    </p:spTree>
    <p:extLst>
      <p:ext uri="{BB962C8B-B14F-4D97-AF65-F5344CB8AC3E}">
        <p14:creationId xmlns:p14="http://schemas.microsoft.com/office/powerpoint/2010/main" val="4211787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95D14FC-4367-9A84-DCAF-86FB6510280A}"/>
              </a:ext>
            </a:extLst>
          </p:cNvPr>
          <p:cNvSpPr>
            <a:spLocks noGrp="1"/>
          </p:cNvSpPr>
          <p:nvPr>
            <p:ph type="sldNum" sz="quarter" idx="11"/>
          </p:nvPr>
        </p:nvSpPr>
        <p:spPr/>
        <p:txBody>
          <a:bodyPr/>
          <a:lstStyle/>
          <a:p>
            <a:fld id="{2F4E2E3C-FF33-FC45-91A9-BDC48E1E835D}" type="slidenum">
              <a:rPr lang="en-US" smtClean="0"/>
              <a:pPr/>
              <a:t>6</a:t>
            </a:fld>
            <a:endParaRPr lang="en-US" dirty="0"/>
          </a:p>
        </p:txBody>
      </p:sp>
      <p:sp>
        <p:nvSpPr>
          <p:cNvPr id="5" name="Content Placeholder 4">
            <a:extLst>
              <a:ext uri="{FF2B5EF4-FFF2-40B4-BE49-F238E27FC236}">
                <a16:creationId xmlns:a16="http://schemas.microsoft.com/office/drawing/2014/main" id="{F288BCDE-86B0-5E65-18E2-407AAC359E79}"/>
              </a:ext>
            </a:extLst>
          </p:cNvPr>
          <p:cNvSpPr>
            <a:spLocks noGrp="1"/>
          </p:cNvSpPr>
          <p:nvPr>
            <p:ph idx="1"/>
          </p:nvPr>
        </p:nvSpPr>
        <p:spPr/>
        <p:txBody>
          <a:bodyPr/>
          <a:lstStyle/>
          <a:p>
            <a:r>
              <a:rPr lang="en-US" dirty="0"/>
              <a:t>Are other people aware of Missionary Voice?</a:t>
            </a:r>
          </a:p>
          <a:p>
            <a:endParaRPr lang="en-US" dirty="0"/>
          </a:p>
          <a:p>
            <a:r>
              <a:rPr lang="en-US" dirty="0"/>
              <a:t>Methods</a:t>
            </a:r>
          </a:p>
          <a:p>
            <a:pPr lvl="1"/>
            <a:r>
              <a:rPr lang="en-US" dirty="0"/>
              <a:t>Online survey, primarily recording oral responses (=more detail)</a:t>
            </a:r>
          </a:p>
          <a:p>
            <a:pPr lvl="1"/>
            <a:r>
              <a:rPr lang="en-US" dirty="0"/>
              <a:t>Asked people if they think missionaries “sound different.”</a:t>
            </a:r>
          </a:p>
          <a:p>
            <a:pPr lvl="2"/>
            <a:r>
              <a:rPr lang="en-US" dirty="0"/>
              <a:t>Only those with current or past affiliation with the Church of Jesus Christ of Latter-day Saints</a:t>
            </a:r>
          </a:p>
          <a:p>
            <a:pPr lvl="1"/>
            <a:r>
              <a:rPr lang="en-US" dirty="0"/>
              <a:t>Distributed via Reddit to Utah(-adjacent) subreddits</a:t>
            </a:r>
          </a:p>
          <a:p>
            <a:pPr lvl="1"/>
            <a:endParaRPr lang="en-US" dirty="0"/>
          </a:p>
          <a:p>
            <a:r>
              <a:rPr lang="en-US" dirty="0"/>
              <a:t>Demographics</a:t>
            </a:r>
          </a:p>
          <a:p>
            <a:pPr lvl="1"/>
            <a:r>
              <a:rPr lang="en-US" dirty="0"/>
              <a:t>366 people took the survey</a:t>
            </a:r>
          </a:p>
          <a:p>
            <a:pPr lvl="1"/>
            <a:r>
              <a:rPr lang="en-US" dirty="0"/>
              <a:t>146 responded to the Missionary Voice question</a:t>
            </a:r>
          </a:p>
          <a:p>
            <a:pPr lvl="1"/>
            <a:endParaRPr lang="en-US" dirty="0"/>
          </a:p>
          <a:p>
            <a:pPr lvl="1"/>
            <a:endParaRPr lang="en-US" dirty="0"/>
          </a:p>
          <a:p>
            <a:endParaRPr lang="en-US" dirty="0"/>
          </a:p>
        </p:txBody>
      </p:sp>
      <p:sp>
        <p:nvSpPr>
          <p:cNvPr id="4" name="Title 3">
            <a:extLst>
              <a:ext uri="{FF2B5EF4-FFF2-40B4-BE49-F238E27FC236}">
                <a16:creationId xmlns:a16="http://schemas.microsoft.com/office/drawing/2014/main" id="{735858F8-714B-3F56-724B-764BE94E81D4}"/>
              </a:ext>
            </a:extLst>
          </p:cNvPr>
          <p:cNvSpPr>
            <a:spLocks noGrp="1"/>
          </p:cNvSpPr>
          <p:nvPr>
            <p:ph type="title"/>
          </p:nvPr>
        </p:nvSpPr>
        <p:spPr/>
        <p:txBody>
          <a:bodyPr/>
          <a:lstStyle/>
          <a:p>
            <a:r>
              <a:rPr lang="en-US" dirty="0"/>
              <a:t>Eliciting Impressions</a:t>
            </a:r>
          </a:p>
        </p:txBody>
      </p:sp>
    </p:spTree>
    <p:extLst>
      <p:ext uri="{BB962C8B-B14F-4D97-AF65-F5344CB8AC3E}">
        <p14:creationId xmlns:p14="http://schemas.microsoft.com/office/powerpoint/2010/main" val="2719389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B60A36-B369-2EE7-065D-51113C8D06ED}"/>
              </a:ext>
            </a:extLst>
          </p:cNvPr>
          <p:cNvSpPr>
            <a:spLocks noGrp="1"/>
          </p:cNvSpPr>
          <p:nvPr>
            <p:ph type="sldNum" sz="quarter" idx="11"/>
          </p:nvPr>
        </p:nvSpPr>
        <p:spPr/>
        <p:txBody>
          <a:bodyPr/>
          <a:lstStyle/>
          <a:p>
            <a:fld id="{2F4E2E3C-FF33-FC45-91A9-BDC48E1E835D}" type="slidenum">
              <a:rPr lang="en-US" smtClean="0"/>
              <a:pPr/>
              <a:t>7</a:t>
            </a:fld>
            <a:endParaRPr lang="en-US" dirty="0"/>
          </a:p>
        </p:txBody>
      </p:sp>
      <p:pic>
        <p:nvPicPr>
          <p:cNvPr id="10" name="Picture 9" descr="A graph with blue rectangular bars&#10;&#10;Description automatically generated">
            <a:extLst>
              <a:ext uri="{FF2B5EF4-FFF2-40B4-BE49-F238E27FC236}">
                <a16:creationId xmlns:a16="http://schemas.microsoft.com/office/drawing/2014/main" id="{141D922B-E60B-14FA-D779-11F99F840A07}"/>
              </a:ext>
            </a:extLst>
          </p:cNvPr>
          <p:cNvPicPr>
            <a:picLocks noChangeAspect="1"/>
          </p:cNvPicPr>
          <p:nvPr/>
        </p:nvPicPr>
        <p:blipFill>
          <a:blip r:embed="rId3"/>
          <a:stretch>
            <a:fillRect/>
          </a:stretch>
        </p:blipFill>
        <p:spPr>
          <a:xfrm>
            <a:off x="2122715" y="370114"/>
            <a:ext cx="7772400" cy="5829300"/>
          </a:xfrm>
          <a:prstGeom prst="rect">
            <a:avLst/>
          </a:prstGeom>
        </p:spPr>
      </p:pic>
    </p:spTree>
    <p:extLst>
      <p:ext uri="{BB962C8B-B14F-4D97-AF65-F5344CB8AC3E}">
        <p14:creationId xmlns:p14="http://schemas.microsoft.com/office/powerpoint/2010/main" val="1415062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AC24C5C-193E-6CD8-FC4B-15D6BB14ED4D}"/>
              </a:ext>
            </a:extLst>
          </p:cNvPr>
          <p:cNvSpPr>
            <a:spLocks noGrp="1"/>
          </p:cNvSpPr>
          <p:nvPr>
            <p:ph type="sldNum" sz="quarter" idx="11"/>
          </p:nvPr>
        </p:nvSpPr>
        <p:spPr/>
        <p:txBody>
          <a:bodyPr/>
          <a:lstStyle/>
          <a:p>
            <a:fld id="{2F4E2E3C-FF33-FC45-91A9-BDC48E1E835D}" type="slidenum">
              <a:rPr lang="en-US" smtClean="0"/>
              <a:pPr/>
              <a:t>8</a:t>
            </a:fld>
            <a:endParaRPr lang="en-US" dirty="0"/>
          </a:p>
        </p:txBody>
      </p:sp>
      <p:sp>
        <p:nvSpPr>
          <p:cNvPr id="3" name="Content Placeholder 2">
            <a:extLst>
              <a:ext uri="{FF2B5EF4-FFF2-40B4-BE49-F238E27FC236}">
                <a16:creationId xmlns:a16="http://schemas.microsoft.com/office/drawing/2014/main" id="{90BB1649-5154-6AE9-ECA5-EBAB5DFCA0F2}"/>
              </a:ext>
            </a:extLst>
          </p:cNvPr>
          <p:cNvSpPr>
            <a:spLocks noGrp="1"/>
          </p:cNvSpPr>
          <p:nvPr>
            <p:ph idx="1"/>
          </p:nvPr>
        </p:nvSpPr>
        <p:spPr/>
        <p:txBody>
          <a:bodyPr numCol="2">
            <a:normAutofit/>
          </a:bodyPr>
          <a:lstStyle/>
          <a:p>
            <a:r>
              <a:rPr lang="en-US" dirty="0"/>
              <a:t>Pitch</a:t>
            </a:r>
          </a:p>
          <a:p>
            <a:pPr lvl="1"/>
            <a:r>
              <a:rPr lang="en-US" dirty="0"/>
              <a:t>lots of general comments about “tone”</a:t>
            </a:r>
          </a:p>
          <a:p>
            <a:pPr lvl="1"/>
            <a:r>
              <a:rPr lang="en-US" dirty="0"/>
              <a:t>higher, monotonous, uptalk</a:t>
            </a:r>
          </a:p>
          <a:p>
            <a:pPr lvl="1"/>
            <a:endParaRPr lang="en-US" dirty="0"/>
          </a:p>
          <a:p>
            <a:r>
              <a:rPr lang="en-US" dirty="0"/>
              <a:t>Intensity</a:t>
            </a:r>
          </a:p>
          <a:p>
            <a:pPr lvl="1"/>
            <a:r>
              <a:rPr lang="en-US" dirty="0"/>
              <a:t>quieter</a:t>
            </a:r>
          </a:p>
          <a:p>
            <a:pPr lvl="1"/>
            <a:endParaRPr lang="en-US" dirty="0"/>
          </a:p>
          <a:p>
            <a:r>
              <a:rPr lang="en-US" dirty="0"/>
              <a:t>Stress</a:t>
            </a:r>
          </a:p>
          <a:p>
            <a:pPr lvl="1"/>
            <a:r>
              <a:rPr lang="en-US" dirty="0"/>
              <a:t>lots of comments about emphasizing certain words</a:t>
            </a:r>
          </a:p>
          <a:p>
            <a:pPr lvl="1"/>
            <a:endParaRPr lang="en-US" dirty="0"/>
          </a:p>
          <a:p>
            <a:pPr lvl="1"/>
            <a:endParaRPr lang="en-US" dirty="0"/>
          </a:p>
          <a:p>
            <a:r>
              <a:rPr lang="en-US" dirty="0"/>
              <a:t>Rhythm</a:t>
            </a:r>
          </a:p>
          <a:p>
            <a:pPr lvl="1"/>
            <a:r>
              <a:rPr lang="en-US" dirty="0"/>
              <a:t>lots of general comments about rhythm or “cadence”</a:t>
            </a:r>
          </a:p>
          <a:p>
            <a:pPr lvl="1"/>
            <a:r>
              <a:rPr lang="en-US" dirty="0"/>
              <a:t>many long pauses, sometimes deliberate and awkward amounts</a:t>
            </a:r>
          </a:p>
          <a:p>
            <a:pPr lvl="1"/>
            <a:r>
              <a:rPr lang="en-US" dirty="0"/>
              <a:t>slower </a:t>
            </a:r>
          </a:p>
          <a:p>
            <a:pPr lvl="1"/>
            <a:endParaRPr lang="en-US" dirty="0"/>
          </a:p>
          <a:p>
            <a:r>
              <a:rPr lang="en-US" dirty="0"/>
              <a:t>Other</a:t>
            </a:r>
          </a:p>
          <a:p>
            <a:pPr lvl="1"/>
            <a:r>
              <a:rPr lang="en-US" dirty="0"/>
              <a:t>good grammar, more gesture, avoiding fillers</a:t>
            </a:r>
          </a:p>
          <a:p>
            <a:pPr lvl="1"/>
            <a:r>
              <a:rPr lang="en-US" dirty="0"/>
              <a:t>imitations were usually breathy with audible exhalation</a:t>
            </a:r>
          </a:p>
          <a:p>
            <a:pPr lvl="1"/>
            <a:endParaRPr lang="en-US" dirty="0"/>
          </a:p>
        </p:txBody>
      </p:sp>
      <p:sp>
        <p:nvSpPr>
          <p:cNvPr id="4" name="Title 3">
            <a:extLst>
              <a:ext uri="{FF2B5EF4-FFF2-40B4-BE49-F238E27FC236}">
                <a16:creationId xmlns:a16="http://schemas.microsoft.com/office/drawing/2014/main" id="{DB8B3F2B-6ED7-5EEA-B25D-B287200E773D}"/>
              </a:ext>
            </a:extLst>
          </p:cNvPr>
          <p:cNvSpPr>
            <a:spLocks noGrp="1"/>
          </p:cNvSpPr>
          <p:nvPr>
            <p:ph type="title"/>
          </p:nvPr>
        </p:nvSpPr>
        <p:spPr/>
        <p:txBody>
          <a:bodyPr/>
          <a:lstStyle/>
          <a:p>
            <a:r>
              <a:rPr lang="en-US" dirty="0"/>
              <a:t>Impressions: Linguistic Features</a:t>
            </a:r>
          </a:p>
        </p:txBody>
      </p:sp>
    </p:spTree>
    <p:extLst>
      <p:ext uri="{BB962C8B-B14F-4D97-AF65-F5344CB8AC3E}">
        <p14:creationId xmlns:p14="http://schemas.microsoft.com/office/powerpoint/2010/main" val="430259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575C25-B38F-7C4B-76CB-50CEA21F4C4F}"/>
              </a:ext>
            </a:extLst>
          </p:cNvPr>
          <p:cNvSpPr>
            <a:spLocks noGrp="1"/>
          </p:cNvSpPr>
          <p:nvPr>
            <p:ph type="sldNum" sz="quarter" idx="11"/>
          </p:nvPr>
        </p:nvSpPr>
        <p:spPr/>
        <p:txBody>
          <a:bodyPr/>
          <a:lstStyle/>
          <a:p>
            <a:fld id="{2F4E2E3C-FF33-FC45-91A9-BDC48E1E835D}" type="slidenum">
              <a:rPr lang="en-US" smtClean="0"/>
              <a:pPr/>
              <a:t>9</a:t>
            </a:fld>
            <a:endParaRPr lang="en-US" dirty="0"/>
          </a:p>
        </p:txBody>
      </p:sp>
      <p:sp>
        <p:nvSpPr>
          <p:cNvPr id="3" name="Content Placeholder 2">
            <a:extLst>
              <a:ext uri="{FF2B5EF4-FFF2-40B4-BE49-F238E27FC236}">
                <a16:creationId xmlns:a16="http://schemas.microsoft.com/office/drawing/2014/main" id="{5A8F17F1-F7EA-61C6-675B-34C729A27073}"/>
              </a:ext>
            </a:extLst>
          </p:cNvPr>
          <p:cNvSpPr>
            <a:spLocks noGrp="1"/>
          </p:cNvSpPr>
          <p:nvPr>
            <p:ph idx="1"/>
          </p:nvPr>
        </p:nvSpPr>
        <p:spPr/>
        <p:txBody>
          <a:bodyPr>
            <a:normAutofit lnSpcReduction="10000"/>
          </a:bodyPr>
          <a:lstStyle/>
          <a:p>
            <a:r>
              <a:rPr lang="en-US" dirty="0"/>
              <a:t>Generally positive from most people</a:t>
            </a:r>
          </a:p>
          <a:p>
            <a:pPr lvl="1"/>
            <a:r>
              <a:rPr lang="en-US" dirty="0"/>
              <a:t>good: </a:t>
            </a:r>
            <a:r>
              <a:rPr lang="en-US" sz="1600" i="1" dirty="0"/>
              <a:t>calm, classy, mellow, nice, peaceful, pleasant, positive, relaxed, soft, soothing, wholesome, “everything is like a ray of sunshine”</a:t>
            </a:r>
          </a:p>
          <a:p>
            <a:pPr lvl="1"/>
            <a:r>
              <a:rPr lang="en-US" dirty="0"/>
              <a:t>compassionate: </a:t>
            </a:r>
            <a:r>
              <a:rPr lang="en-US" sz="1600" i="1" dirty="0"/>
              <a:t>agreeable, approachable, empathetic, friendly, gentle, intentional, loving, non-judgmental, respectful, understanding</a:t>
            </a:r>
            <a:endParaRPr lang="en-US" i="1" dirty="0"/>
          </a:p>
          <a:p>
            <a:pPr lvl="1"/>
            <a:r>
              <a:rPr lang="en-US" dirty="0"/>
              <a:t>lively: </a:t>
            </a:r>
            <a:r>
              <a:rPr lang="en-US" sz="1600" i="1" dirty="0"/>
              <a:t>confident, energetic, enthusiastic, excited</a:t>
            </a:r>
          </a:p>
          <a:p>
            <a:pPr lvl="1"/>
            <a:r>
              <a:rPr lang="en-US" dirty="0"/>
              <a:t>religious: </a:t>
            </a:r>
            <a:r>
              <a:rPr lang="en-US" sz="1600" i="1" dirty="0"/>
              <a:t>faithful, earnest, humble, passionate, pious</a:t>
            </a:r>
          </a:p>
          <a:p>
            <a:pPr lvl="1"/>
            <a:r>
              <a:rPr lang="en-US" dirty="0"/>
              <a:t>authority: </a:t>
            </a:r>
            <a:r>
              <a:rPr lang="en-US" sz="1600" i="1" dirty="0"/>
              <a:t>elevated, power, professional, reverent</a:t>
            </a:r>
          </a:p>
          <a:p>
            <a:r>
              <a:rPr lang="en-US" dirty="0"/>
              <a:t>Some neutral responses: </a:t>
            </a:r>
            <a:r>
              <a:rPr lang="en-US" sz="1800" i="1" dirty="0"/>
              <a:t>formal, proper, calculated, serious, more scripted</a:t>
            </a:r>
            <a:endParaRPr lang="en-US" i="1" dirty="0"/>
          </a:p>
          <a:p>
            <a:r>
              <a:rPr lang="en-US" dirty="0"/>
              <a:t>Some negative </a:t>
            </a:r>
          </a:p>
          <a:p>
            <a:pPr lvl="1"/>
            <a:r>
              <a:rPr lang="en-US" dirty="0"/>
              <a:t>fake: </a:t>
            </a:r>
            <a:r>
              <a:rPr lang="en-US" sz="1600" i="1" dirty="0"/>
              <a:t>artificial, disingenuous, fake, rehearsed, robotic, stiff, unnatural</a:t>
            </a:r>
          </a:p>
          <a:p>
            <a:pPr lvl="1"/>
            <a:r>
              <a:rPr lang="en-US" dirty="0"/>
              <a:t>“holier than thou”: </a:t>
            </a:r>
            <a:r>
              <a:rPr lang="en-US" sz="1600" i="1" dirty="0"/>
              <a:t>condescending, pretentious</a:t>
            </a:r>
          </a:p>
          <a:p>
            <a:pPr lvl="1"/>
            <a:r>
              <a:rPr lang="en-US" dirty="0"/>
              <a:t>coercive: </a:t>
            </a:r>
            <a:r>
              <a:rPr lang="en-US" sz="1600" i="1" dirty="0"/>
              <a:t>forceful, lecturing, manipulative, mild admonishment, persuasion</a:t>
            </a:r>
          </a:p>
          <a:p>
            <a:pPr lvl="1"/>
            <a:r>
              <a:rPr lang="en-US" dirty="0"/>
              <a:t>indoctrinated: </a:t>
            </a:r>
            <a:r>
              <a:rPr lang="en-US" sz="1600" i="1" dirty="0"/>
              <a:t>brainwashed, conformity, cultish, emasculated, silly, stupid, unhelpful</a:t>
            </a:r>
          </a:p>
        </p:txBody>
      </p:sp>
      <p:sp>
        <p:nvSpPr>
          <p:cNvPr id="4" name="Title 3">
            <a:extLst>
              <a:ext uri="{FF2B5EF4-FFF2-40B4-BE49-F238E27FC236}">
                <a16:creationId xmlns:a16="http://schemas.microsoft.com/office/drawing/2014/main" id="{0A19DDF9-5271-0B07-7ED6-C9EA191D1DBD}"/>
              </a:ext>
            </a:extLst>
          </p:cNvPr>
          <p:cNvSpPr>
            <a:spLocks noGrp="1"/>
          </p:cNvSpPr>
          <p:nvPr>
            <p:ph type="title"/>
          </p:nvPr>
        </p:nvSpPr>
        <p:spPr/>
        <p:txBody>
          <a:bodyPr/>
          <a:lstStyle/>
          <a:p>
            <a:r>
              <a:rPr lang="en-US" dirty="0"/>
              <a:t>Perceptions</a:t>
            </a:r>
          </a:p>
        </p:txBody>
      </p:sp>
    </p:spTree>
    <p:extLst>
      <p:ext uri="{BB962C8B-B14F-4D97-AF65-F5344CB8AC3E}">
        <p14:creationId xmlns:p14="http://schemas.microsoft.com/office/powerpoint/2010/main" val="3219069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Blue Ba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emplate" id="{3B0BC617-53C7-1947-921F-1AC1D9B7436D}" vid="{883BAFF7-0C81-824E-8DAE-142F17C3976A}"/>
    </a:ext>
  </a:extLst>
</a:theme>
</file>

<file path=ppt/theme/theme2.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emplate" id="{3B0BC617-53C7-1947-921F-1AC1D9B7436D}" vid="{0890395F-3F2B-124B-AA7B-F202F9A49B0A}"/>
    </a:ext>
  </a:extLst>
</a:theme>
</file>

<file path=ppt/theme/theme3.xml><?xml version="1.0" encoding="utf-8"?>
<a:theme xmlns:a="http://schemas.openxmlformats.org/drawingml/2006/main" name="Vertical Ba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emplate" id="{3B0BC617-53C7-1947-921F-1AC1D9B7436D}" vid="{A2593B69-D758-474F-92CF-664781CA80A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Blue Bars</Template>
  <TotalTime>2838</TotalTime>
  <Words>5442</Words>
  <Application>Microsoft Macintosh PowerPoint</Application>
  <PresentationFormat>Widescreen</PresentationFormat>
  <Paragraphs>370</Paragraphs>
  <Slides>29</Slides>
  <Notes>24</Notes>
  <HiddenSlides>3</HiddenSlides>
  <MMClips>16</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29</vt:i4>
      </vt:variant>
    </vt:vector>
  </HeadingPairs>
  <TitlesOfParts>
    <vt:vector size="40" baseType="lpstr">
      <vt:lpstr>Arial</vt:lpstr>
      <vt:lpstr>Avenir Book</vt:lpstr>
      <vt:lpstr>Calibri</vt:lpstr>
      <vt:lpstr>Garamond</vt:lpstr>
      <vt:lpstr>Noto Sans Batak</vt:lpstr>
      <vt:lpstr>Noto Sans Disp</vt:lpstr>
      <vt:lpstr>Söhne</vt:lpstr>
      <vt:lpstr>Times New Roman</vt:lpstr>
      <vt:lpstr>Blue Bars</vt:lpstr>
      <vt:lpstr>Blank</vt:lpstr>
      <vt:lpstr>Vertical Bars</vt:lpstr>
      <vt:lpstr>PowerPoint Presentation</vt:lpstr>
      <vt:lpstr>Latter-day Saint Missionaries</vt:lpstr>
      <vt:lpstr>Identity and Language</vt:lpstr>
      <vt:lpstr>PowerPoint Presentation</vt:lpstr>
      <vt:lpstr>PowerPoint Presentation</vt:lpstr>
      <vt:lpstr>Eliciting Impressions</vt:lpstr>
      <vt:lpstr>PowerPoint Presentation</vt:lpstr>
      <vt:lpstr>Impressions: Linguistic Features</vt:lpstr>
      <vt:lpstr>Perceptions</vt:lpstr>
      <vt:lpstr>Perceived reasons for using Missionary Voice</vt:lpstr>
      <vt:lpstr>Perceptions of where it came from</vt:lpstr>
      <vt:lpstr>PowerPoint Presentation</vt:lpstr>
      <vt:lpstr>Finding Missionary Voice</vt:lpstr>
      <vt:lpstr>Survey Design</vt:lpstr>
      <vt:lpstr>PowerPoint Presentation</vt:lpstr>
      <vt:lpstr>PowerPoint Presentation</vt:lpstr>
      <vt:lpstr>PowerPoint Presentation</vt:lpstr>
      <vt:lpstr>PowerPoint Presentation</vt:lpstr>
      <vt:lpstr>What did they hear in men?</vt:lpstr>
      <vt:lpstr>What did the hear in women?</vt:lpstr>
      <vt:lpstr>Missionary Voice</vt:lpstr>
      <vt:lpstr>PowerPoint Presentation</vt:lpstr>
      <vt:lpstr>Overview</vt:lpstr>
      <vt:lpstr>An Emerging Register?</vt:lpstr>
      <vt:lpstr>References</vt:lpstr>
      <vt:lpstr>PowerPoint Presentation</vt:lpstr>
      <vt:lpstr>PowerPoint Presentation</vt:lpstr>
      <vt:lpstr>participant demographics (study 1)</vt:lpstr>
      <vt:lpstr>participant demographics (study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Joey Stanley</dc:creator>
  <cp:lastModifiedBy>Joey Stanley</cp:lastModifiedBy>
  <cp:revision>27</cp:revision>
  <dcterms:created xsi:type="dcterms:W3CDTF">2023-12-07T18:14:46Z</dcterms:created>
  <dcterms:modified xsi:type="dcterms:W3CDTF">2024-01-03T18:38:43Z</dcterms:modified>
</cp:coreProperties>
</file>